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350" r:id="rId3"/>
    <p:sldId id="325" r:id="rId4"/>
    <p:sldId id="326" r:id="rId5"/>
    <p:sldId id="328" r:id="rId6"/>
    <p:sldId id="339" r:id="rId7"/>
    <p:sldId id="330" r:id="rId8"/>
    <p:sldId id="324" r:id="rId9"/>
    <p:sldId id="331" r:id="rId10"/>
    <p:sldId id="332" r:id="rId11"/>
    <p:sldId id="334" r:id="rId12"/>
    <p:sldId id="347" r:id="rId13"/>
    <p:sldId id="335" r:id="rId14"/>
    <p:sldId id="337" r:id="rId15"/>
    <p:sldId id="318" r:id="rId16"/>
    <p:sldId id="338" r:id="rId17"/>
    <p:sldId id="349" r:id="rId18"/>
    <p:sldId id="344" r:id="rId19"/>
    <p:sldId id="342" r:id="rId20"/>
    <p:sldId id="346" r:id="rId21"/>
    <p:sldId id="34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56" y="1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48C9F-C1D4-42E9-BF74-E0F38375C6CD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5212B-BD17-434D-9D5A-922022547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408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5212B-BD17-434D-9D5A-9220225475A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022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5212B-BD17-434D-9D5A-9220225475A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86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Шлендова</a:t>
            </a:r>
            <a:r>
              <a:rPr lang="ru-RU" dirty="0" smtClean="0"/>
              <a:t> Майя Александровна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5212B-BD17-434D-9D5A-9220225475A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632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5212B-BD17-434D-9D5A-9220225475A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713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5212B-BD17-434D-9D5A-9220225475A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147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5212B-BD17-434D-9D5A-9220225475A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796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415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91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393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195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81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43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961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08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388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346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109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FA0E4-0CE2-4F33-9A47-34ED427B441F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F80E4-063B-444C-80CE-609750FCFD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87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79512" y="188640"/>
            <a:ext cx="8964488" cy="747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600" b="1" dirty="0" smtClean="0">
                <a:latin typeface="Arial Black" panose="020B0A04020102020204" pitchFamily="34" charset="0"/>
              </a:rPr>
              <a:t>Муниципальное общеобразовательное учреждение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1600" b="1" dirty="0" smtClean="0">
                <a:latin typeface="Arial Black" panose="020B0A04020102020204" pitchFamily="34" charset="0"/>
              </a:rPr>
              <a:t>«Средняя школа №54 Советского района Волгограда»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РИП «Формирование </a:t>
            </a:r>
            <a:r>
              <a:rPr lang="ru-RU" altLang="ru-RU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гражданина-патриота в условиях реализации кадетского и казачьего компонента</a:t>
            </a:r>
            <a:r>
              <a:rPr lang="ru-RU" alt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»</a:t>
            </a:r>
          </a:p>
          <a:p>
            <a:pPr algn="ctr">
              <a:spcBef>
                <a:spcPct val="0"/>
              </a:spcBef>
              <a:buNone/>
            </a:pPr>
            <a:endParaRPr lang="ru-RU" altLang="ru-RU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sz="3600" b="1" u="sng" dirty="0" smtClean="0">
                <a:latin typeface="Arial Black" pitchFamily="34" charset="0"/>
              </a:rPr>
              <a:t>Тема практики</a:t>
            </a:r>
            <a:r>
              <a:rPr lang="ru-RU" sz="3600" b="1" dirty="0" smtClean="0">
                <a:latin typeface="Arial Black" pitchFamily="34" charset="0"/>
              </a:rPr>
              <a:t>: Социальное </a:t>
            </a:r>
            <a:r>
              <a:rPr lang="ru-RU" sz="3600" b="1" dirty="0">
                <a:latin typeface="Arial Black" pitchFamily="34" charset="0"/>
              </a:rPr>
              <a:t>партнерство как ресурс гражданско- патриотического воспитания </a:t>
            </a:r>
            <a:r>
              <a:rPr lang="ru-RU" sz="3600" b="1" dirty="0" smtClean="0">
                <a:latin typeface="Arial Black" pitchFamily="34" charset="0"/>
              </a:rPr>
              <a:t>молодежи</a:t>
            </a:r>
            <a:endParaRPr lang="ru-RU" altLang="ru-RU" sz="3600" dirty="0">
              <a:solidFill>
                <a:srgbClr val="3333CC"/>
              </a:solidFill>
              <a:latin typeface="Arial Black" panose="020B0A040201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endParaRPr lang="ru-RU" altLang="ru-RU" sz="2800" dirty="0" smtClean="0">
              <a:solidFill>
                <a:srgbClr val="3333CC"/>
              </a:solidFill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dirty="0">
              <a:solidFill>
                <a:srgbClr val="3333CC"/>
              </a:solidFill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dirty="0">
              <a:solidFill>
                <a:srgbClr val="3333CC"/>
              </a:solidFill>
              <a:latin typeface="Arial Black" panose="020B0A040201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dirty="0">
              <a:latin typeface="Arial" panose="020B0604020202020204" pitchFamily="34" charset="0"/>
            </a:endParaRPr>
          </a:p>
        </p:txBody>
      </p:sp>
      <p:pic>
        <p:nvPicPr>
          <p:cNvPr id="10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3" y="5156826"/>
            <a:ext cx="2520279" cy="147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79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33" y="188640"/>
            <a:ext cx="9073008" cy="850106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 pitchFamily="34" charset="0"/>
              </a:rPr>
              <a:t>«Дорога Памяти в сердце моем»</a:t>
            </a:r>
          </a:p>
        </p:txBody>
      </p:sp>
      <p:pic>
        <p:nvPicPr>
          <p:cNvPr id="6146" name="Picture 2" descr="C:\Users\soninama\Desktop\РИП\село ря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6"/>
          <a:stretch/>
        </p:blipFill>
        <p:spPr bwMode="auto">
          <a:xfrm>
            <a:off x="5414733" y="1124744"/>
            <a:ext cx="351014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oninama\Desktop\РИП\шлендова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4"/>
          <a:stretch/>
        </p:blipFill>
        <p:spPr bwMode="auto">
          <a:xfrm>
            <a:off x="179512" y="1124744"/>
            <a:ext cx="50000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69603" y="5670652"/>
            <a:ext cx="36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Администрация </a:t>
            </a:r>
            <a:r>
              <a:rPr lang="ru-RU" sz="2400" dirty="0" err="1" smtClean="0">
                <a:latin typeface="Arial Black" pitchFamily="34" charset="0"/>
              </a:rPr>
              <a:t>Плотниковской</a:t>
            </a:r>
            <a:r>
              <a:rPr lang="ru-RU" sz="2400" dirty="0" smtClean="0">
                <a:latin typeface="Arial Black" pitchFamily="34" charset="0"/>
              </a:rPr>
              <a:t> СШ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716818"/>
            <a:ext cx="4896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Black" pitchFamily="34" charset="0"/>
              </a:rPr>
              <a:t>Выступление </a:t>
            </a:r>
            <a:r>
              <a:rPr lang="ru-RU" sz="2000" dirty="0" err="1" smtClean="0">
                <a:latin typeface="Arial Black" pitchFamily="34" charset="0"/>
              </a:rPr>
              <a:t>Шлёндовой</a:t>
            </a:r>
            <a:r>
              <a:rPr lang="ru-RU" sz="2000" dirty="0" smtClean="0">
                <a:latin typeface="Arial Black" pitchFamily="34" charset="0"/>
              </a:rPr>
              <a:t> М.А., директора музея лицея №422 </a:t>
            </a:r>
            <a:r>
              <a:rPr lang="ru-RU" sz="2000" dirty="0" err="1" smtClean="0">
                <a:latin typeface="Arial Black" pitchFamily="34" charset="0"/>
              </a:rPr>
              <a:t>г.Кронштадта</a:t>
            </a:r>
            <a:endParaRPr lang="ru-RU" sz="2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39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" y="116632"/>
            <a:ext cx="8928992" cy="1143000"/>
          </a:xfrm>
        </p:spPr>
        <p:txBody>
          <a:bodyPr>
            <a:noAutofit/>
          </a:bodyPr>
          <a:lstStyle/>
          <a:p>
            <a:r>
              <a:rPr lang="ru-RU" sz="2800" dirty="0">
                <a:latin typeface="Arial Black" pitchFamily="34" charset="0"/>
              </a:rPr>
              <a:t>П</a:t>
            </a:r>
            <a:r>
              <a:rPr lang="ru-RU" sz="2800" dirty="0" smtClean="0">
                <a:latin typeface="Arial Black" pitchFamily="34" charset="0"/>
              </a:rPr>
              <a:t>едагогический проект </a:t>
            </a:r>
            <a:br>
              <a:rPr lang="ru-RU" sz="2800" dirty="0" smtClean="0">
                <a:latin typeface="Arial Black" pitchFamily="34" charset="0"/>
              </a:rPr>
            </a:br>
            <a:r>
              <a:rPr lang="ru-RU" sz="2800" dirty="0" smtClean="0">
                <a:latin typeface="Arial Black" pitchFamily="34" charset="0"/>
              </a:rPr>
              <a:t>«</a:t>
            </a:r>
            <a:r>
              <a:rPr lang="ru-RU" sz="2800" dirty="0">
                <a:latin typeface="Arial Black" pitchFamily="34" charset="0"/>
              </a:rPr>
              <a:t>От педагогической надежды к педагогическому мастерству»</a:t>
            </a:r>
          </a:p>
        </p:txBody>
      </p:sp>
      <p:pic>
        <p:nvPicPr>
          <p:cNvPr id="8194" name="Picture 2" descr="C:\Users\soninama\Desktop\РИП\коррупция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9"/>
          <a:stretch/>
        </p:blipFill>
        <p:spPr bwMode="auto">
          <a:xfrm>
            <a:off x="899592" y="1598778"/>
            <a:ext cx="7344815" cy="347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5085184"/>
            <a:ext cx="8748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Black" pitchFamily="34" charset="0"/>
              </a:rPr>
              <a:t>Он-</a:t>
            </a:r>
            <a:r>
              <a:rPr lang="ru-RU" sz="2400" dirty="0" err="1">
                <a:latin typeface="Arial Black" pitchFamily="34" charset="0"/>
              </a:rPr>
              <a:t>лайн</a:t>
            </a:r>
            <a:r>
              <a:rPr lang="ru-RU" sz="2400" dirty="0">
                <a:latin typeface="Arial Black" pitchFamily="34" charset="0"/>
              </a:rPr>
              <a:t> </a:t>
            </a:r>
            <a:r>
              <a:rPr lang="ru-RU" sz="2400" dirty="0" smtClean="0">
                <a:latin typeface="Arial Black" pitchFamily="34" charset="0"/>
              </a:rPr>
              <a:t>урок «Без </a:t>
            </a:r>
            <a:r>
              <a:rPr lang="ru-RU" sz="2400" dirty="0">
                <a:latin typeface="Arial Black" pitchFamily="34" charset="0"/>
              </a:rPr>
              <a:t>коррупции в будущее</a:t>
            </a:r>
            <a:r>
              <a:rPr lang="ru-RU" sz="2400" dirty="0" smtClean="0">
                <a:latin typeface="Arial Black" pitchFamily="34" charset="0"/>
              </a:rPr>
              <a:t>»</a:t>
            </a:r>
          </a:p>
          <a:p>
            <a:pPr algn="ctr"/>
            <a:r>
              <a:rPr lang="ru-RU" sz="2400" dirty="0">
                <a:latin typeface="Arial Black" pitchFamily="34" charset="0"/>
              </a:rPr>
              <a:t>с</a:t>
            </a:r>
            <a:r>
              <a:rPr lang="ru-RU" sz="2400" dirty="0" smtClean="0">
                <a:latin typeface="Arial Black" pitchFamily="34" charset="0"/>
              </a:rPr>
              <a:t> участием педагогов и школьников </a:t>
            </a:r>
            <a:r>
              <a:rPr lang="ru-RU" sz="2400" dirty="0" err="1" smtClean="0">
                <a:latin typeface="Arial Black" pitchFamily="34" charset="0"/>
              </a:rPr>
              <a:t>Плотниковской</a:t>
            </a:r>
            <a:r>
              <a:rPr lang="ru-RU" sz="2400" dirty="0" smtClean="0">
                <a:latin typeface="Arial Black" pitchFamily="34" charset="0"/>
              </a:rPr>
              <a:t> школы</a:t>
            </a:r>
            <a:endParaRPr lang="ru-RU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84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651" y="-24957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 Black" pitchFamily="34" charset="0"/>
              </a:rPr>
              <a:t>Встреча </a:t>
            </a:r>
            <a:r>
              <a:rPr lang="ru-RU" sz="2000" dirty="0">
                <a:latin typeface="Arial Black" pitchFamily="34" charset="0"/>
              </a:rPr>
              <a:t>общественного движения </a:t>
            </a:r>
            <a:endParaRPr lang="ru-RU" sz="2000" dirty="0" smtClean="0">
              <a:latin typeface="Arial Black" pitchFamily="34" charset="0"/>
            </a:endParaRPr>
          </a:p>
          <a:p>
            <a:pPr algn="ctr"/>
            <a:r>
              <a:rPr lang="ru-RU" sz="2000" dirty="0" smtClean="0">
                <a:latin typeface="Arial Black" pitchFamily="34" charset="0"/>
              </a:rPr>
              <a:t>«</a:t>
            </a:r>
            <a:r>
              <a:rPr lang="ru-RU" sz="2000" dirty="0">
                <a:latin typeface="Arial Black" pitchFamily="34" charset="0"/>
              </a:rPr>
              <a:t>Вечно живые», </a:t>
            </a:r>
            <a:r>
              <a:rPr lang="ru-RU" sz="2000" dirty="0" smtClean="0">
                <a:latin typeface="Arial Black" pitchFamily="34" charset="0"/>
              </a:rPr>
              <a:t>РДШ, учащихся лицея № 554 Санкт-Петербурга и МОУ СШ №54 в </a:t>
            </a:r>
            <a:r>
              <a:rPr lang="ru-RU" sz="2000" dirty="0">
                <a:latin typeface="Arial Black" pitchFamily="34" charset="0"/>
              </a:rPr>
              <a:t>музее «</a:t>
            </a:r>
            <a:r>
              <a:rPr lang="ru-RU" sz="2000" dirty="0" smtClean="0">
                <a:latin typeface="Arial Black" pitchFamily="34" charset="0"/>
              </a:rPr>
              <a:t>Князя Александра </a:t>
            </a:r>
            <a:r>
              <a:rPr lang="ru-RU" sz="2000" dirty="0">
                <a:latin typeface="Arial Black" pitchFamily="34" charset="0"/>
              </a:rPr>
              <a:t>Невского</a:t>
            </a:r>
            <a:r>
              <a:rPr lang="ru-RU" sz="2000" dirty="0" smtClean="0">
                <a:latin typeface="Arial Black" pitchFamily="34" charset="0"/>
              </a:rPr>
              <a:t>» в </a:t>
            </a:r>
            <a:r>
              <a:rPr lang="ru-RU" sz="2000" dirty="0" err="1" smtClean="0">
                <a:latin typeface="Arial Black" pitchFamily="34" charset="0"/>
              </a:rPr>
              <a:t>г.Санкт</a:t>
            </a:r>
            <a:r>
              <a:rPr lang="ru-RU" sz="2000" dirty="0" smtClean="0">
                <a:latin typeface="Arial Black" pitchFamily="34" charset="0"/>
              </a:rPr>
              <a:t>- Петербург</a:t>
            </a:r>
            <a:endParaRPr lang="ru-RU" sz="2000" dirty="0"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66"/>
          <a:stretch/>
        </p:blipFill>
        <p:spPr bwMode="auto">
          <a:xfrm>
            <a:off x="1259632" y="1298482"/>
            <a:ext cx="6337806" cy="310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72" t="189" r="7572" b="30193"/>
          <a:stretch/>
        </p:blipFill>
        <p:spPr bwMode="auto">
          <a:xfrm>
            <a:off x="179512" y="4139973"/>
            <a:ext cx="5112568" cy="266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"/>
          <a:stretch/>
        </p:blipFill>
        <p:spPr bwMode="auto">
          <a:xfrm>
            <a:off x="5652120" y="4077072"/>
            <a:ext cx="2753557" cy="274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48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179"/>
            <a:ext cx="8229600" cy="610509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 Black" pitchFamily="34" charset="0"/>
              </a:rPr>
              <a:t>«</a:t>
            </a:r>
            <a:r>
              <a:rPr lang="ru-RU" sz="3200" dirty="0">
                <a:latin typeface="Arial Black" pitchFamily="34" charset="0"/>
              </a:rPr>
              <a:t>Д</a:t>
            </a:r>
            <a:r>
              <a:rPr lang="ru-RU" sz="3200" dirty="0" smtClean="0">
                <a:latin typeface="Arial Black" pitchFamily="34" charset="0"/>
              </a:rPr>
              <a:t>ень </a:t>
            </a:r>
            <a:r>
              <a:rPr lang="ru-RU" sz="3200" dirty="0">
                <a:latin typeface="Arial Black" pitchFamily="34" charset="0"/>
              </a:rPr>
              <a:t>единых действий»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3043" y="503477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Black" pitchFamily="34" charset="0"/>
              </a:rPr>
              <a:t>Акция «Блокадная ленточка»</a:t>
            </a:r>
          </a:p>
        </p:txBody>
      </p:sp>
      <p:pic>
        <p:nvPicPr>
          <p:cNvPr id="9219" name="Picture 3" descr="C:\Users\soninama\Desktop\РИП\WhatsApp Image 2020-01-28 at 12.14.39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27"/>
          <a:stretch/>
        </p:blipFill>
        <p:spPr bwMode="auto">
          <a:xfrm>
            <a:off x="2792651" y="1340768"/>
            <a:ext cx="3104319" cy="489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soninama\Desktop\РИП\WhatsApp Image 2020-01-28 at 12.14.39 (1)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9" t="12651" r="25168"/>
          <a:stretch/>
        </p:blipFill>
        <p:spPr bwMode="auto">
          <a:xfrm>
            <a:off x="-27954" y="3433680"/>
            <a:ext cx="2843808" cy="29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54" y="999842"/>
            <a:ext cx="3017837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6447681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 Black" pitchFamily="34" charset="0"/>
              </a:rPr>
              <a:t>                Волгоград                  Санкт- Петербург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10" name="Picture 2" descr="C:\Users\soninama\Desktop\РИП\IMG-20200129-WA00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r="6957"/>
          <a:stretch/>
        </p:blipFill>
        <p:spPr bwMode="auto">
          <a:xfrm>
            <a:off x="5614765" y="965142"/>
            <a:ext cx="3431263" cy="298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soninama\Desktop\РИП\IMG-20200129-WA000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r="6945"/>
          <a:stretch/>
        </p:blipFill>
        <p:spPr bwMode="auto">
          <a:xfrm>
            <a:off x="5868144" y="3830369"/>
            <a:ext cx="3024336" cy="252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82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489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 Black" pitchFamily="34" charset="0"/>
              </a:rPr>
              <a:t>«Свеча Памяти» на Посту №1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11266" name="Picture 2" descr="C:\Users\soninama\Desktop\РИП\IMG_247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4"/>
          <a:stretch/>
        </p:blipFill>
        <p:spPr bwMode="auto">
          <a:xfrm>
            <a:off x="0" y="980728"/>
            <a:ext cx="6034617" cy="33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oninama\Desktop\РИП\IMG_2477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5"/>
          <a:stretch/>
        </p:blipFill>
        <p:spPr bwMode="auto">
          <a:xfrm>
            <a:off x="2958385" y="3548799"/>
            <a:ext cx="6034617" cy="327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21"/>
          <a:stretch/>
        </p:blipFill>
        <p:spPr bwMode="auto">
          <a:xfrm>
            <a:off x="6444208" y="973138"/>
            <a:ext cx="2636030" cy="233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65"/>
          <a:stretch/>
        </p:blipFill>
        <p:spPr bwMode="auto">
          <a:xfrm>
            <a:off x="-1" y="4581651"/>
            <a:ext cx="2771801" cy="207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8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707350"/>
            <a:ext cx="6587333" cy="37053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729670"/>
            <a:ext cx="5561473" cy="31283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194892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Arial Black" pitchFamily="34" charset="0"/>
              </a:rPr>
              <a:t>П</a:t>
            </a:r>
            <a:r>
              <a:rPr lang="ru-RU" sz="3200" dirty="0" smtClean="0">
                <a:latin typeface="Arial Black" pitchFamily="34" charset="0"/>
              </a:rPr>
              <a:t>роект </a:t>
            </a:r>
            <a:r>
              <a:rPr lang="ru-RU" sz="3200" dirty="0">
                <a:latin typeface="Arial Black" pitchFamily="34" charset="0"/>
              </a:rPr>
              <a:t>«Территория Победы</a:t>
            </a:r>
            <a:r>
              <a:rPr lang="ru-RU" sz="3200" dirty="0" smtClean="0">
                <a:latin typeface="Arial Black" pitchFamily="34" charset="0"/>
              </a:rPr>
              <a:t>» </a:t>
            </a:r>
            <a:endParaRPr lang="ru-RU" sz="3200" b="1" i="1" dirty="0">
              <a:solidFill>
                <a:srgbClr val="3904CE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52951" y="4437112"/>
            <a:ext cx="38350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Онлайн-конференция </a:t>
            </a:r>
            <a:r>
              <a:rPr lang="ru-RU" dirty="0">
                <a:latin typeface="Arial Black" pitchFamily="34" charset="0"/>
              </a:rPr>
              <a:t>, </a:t>
            </a:r>
            <a:r>
              <a:rPr lang="ru-RU" dirty="0" smtClean="0">
                <a:latin typeface="Arial Black" pitchFamily="34" charset="0"/>
              </a:rPr>
              <a:t>посвященная </a:t>
            </a:r>
            <a:r>
              <a:rPr lang="ru-RU" dirty="0">
                <a:latin typeface="Arial Black" pitchFamily="34" charset="0"/>
              </a:rPr>
              <a:t>75-летию Победы в В.О.В. среди музеев- партнеров </a:t>
            </a:r>
            <a:r>
              <a:rPr lang="ru-RU" dirty="0" err="1">
                <a:latin typeface="Arial Black" pitchFamily="34" charset="0"/>
              </a:rPr>
              <a:t>г.Санкт</a:t>
            </a:r>
            <a:r>
              <a:rPr lang="ru-RU" dirty="0">
                <a:latin typeface="Arial Black" pitchFamily="34" charset="0"/>
              </a:rPr>
              <a:t>-Петербурга, </a:t>
            </a:r>
            <a:r>
              <a:rPr lang="ru-RU" dirty="0" err="1">
                <a:latin typeface="Arial Black" pitchFamily="34" charset="0"/>
              </a:rPr>
              <a:t>Кронштата</a:t>
            </a:r>
            <a:r>
              <a:rPr lang="ru-RU" dirty="0">
                <a:latin typeface="Arial Black" pitchFamily="34" charset="0"/>
              </a:rPr>
              <a:t>, Бреста, Воронежа, Кисловодска, Москвы </a:t>
            </a:r>
          </a:p>
        </p:txBody>
      </p:sp>
    </p:spTree>
    <p:extLst>
      <p:ext uri="{BB962C8B-B14F-4D97-AF65-F5344CB8AC3E}">
        <p14:creationId xmlns:p14="http://schemas.microsoft.com/office/powerpoint/2010/main" val="267731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496944" cy="52565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u="sng" dirty="0" smtClean="0"/>
              <a:t>	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Совместные </a:t>
            </a:r>
            <a:r>
              <a:rPr lang="ru-RU" u="sng" dirty="0">
                <a:latin typeface="Arial" pitchFamily="34" charset="0"/>
                <a:cs typeface="Arial" pitchFamily="34" charset="0"/>
              </a:rPr>
              <a:t>проекты со школами партнерами дают возможность 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учащимся </a:t>
            </a:r>
            <a:r>
              <a:rPr lang="ru-RU" u="sng" dirty="0">
                <a:latin typeface="Arial" pitchFamily="34" charset="0"/>
                <a:cs typeface="Arial" pitchFamily="34" charset="0"/>
              </a:rPr>
              <a:t>стать частью истории прошлого и современной истории,  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оценить </a:t>
            </a:r>
            <a:r>
              <a:rPr lang="ru-RU" u="sng" dirty="0">
                <a:latin typeface="Arial" pitchFamily="34" charset="0"/>
                <a:cs typeface="Arial" pitchFamily="34" charset="0"/>
              </a:rPr>
              <a:t>события и открыть для себя новые страницы 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Великой Отечественной войны.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u="sng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u="sng" dirty="0" smtClean="0">
                <a:latin typeface="Arial" pitchFamily="34" charset="0"/>
                <a:cs typeface="Arial" pitchFamily="34" charset="0"/>
              </a:rPr>
              <a:t>	В </a:t>
            </a:r>
            <a:r>
              <a:rPr lang="ru-RU" u="sng" dirty="0">
                <a:latin typeface="Arial" pitchFamily="34" charset="0"/>
                <a:cs typeface="Arial" pitchFamily="34" charset="0"/>
              </a:rPr>
              <a:t>рамках 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сотрудничества осуществляется </a:t>
            </a:r>
            <a:r>
              <a:rPr lang="ru-RU" u="sng" dirty="0">
                <a:latin typeface="Arial" pitchFamily="34" charset="0"/>
                <a:cs typeface="Arial" pitchFamily="34" charset="0"/>
              </a:rPr>
              <a:t>научно-исследовательская, методическая, патриотическая и культурно-просветительская деятельность.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 Black" pitchFamily="34" charset="0"/>
              </a:rPr>
              <a:t>Международный проект «ПОБЕДА»</a:t>
            </a:r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0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84976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 Black" pitchFamily="34" charset="0"/>
              </a:rPr>
              <a:t>«Россия и Китай: </a:t>
            </a:r>
            <a:br>
              <a:rPr lang="ru-RU" sz="3200" dirty="0" smtClean="0">
                <a:latin typeface="Arial Black" pitchFamily="34" charset="0"/>
              </a:rPr>
            </a:br>
            <a:r>
              <a:rPr lang="ru-RU" sz="3200" dirty="0" smtClean="0">
                <a:latin typeface="Arial Black" pitchFamily="34" charset="0"/>
              </a:rPr>
              <a:t>Смотрим в будущее вместе»</a:t>
            </a:r>
            <a:endParaRPr lang="ru-RU" sz="3200" dirty="0">
              <a:latin typeface="Arial Black" pitchFamily="34" charset="0"/>
            </a:endParaRPr>
          </a:p>
        </p:txBody>
      </p:sp>
      <p:pic>
        <p:nvPicPr>
          <p:cNvPr id="1026" name="Picture 2" descr="D:\рип 30.01.20\IMG_856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t="8441" r="9061" b="12602"/>
          <a:stretch/>
        </p:blipFill>
        <p:spPr bwMode="auto">
          <a:xfrm>
            <a:off x="755576" y="4072906"/>
            <a:ext cx="4705884" cy="283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рип 30.01.20\IMG_87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0" t="17453" r="15994" b="3133"/>
          <a:stretch/>
        </p:blipFill>
        <p:spPr bwMode="auto">
          <a:xfrm>
            <a:off x="179512" y="1268760"/>
            <a:ext cx="3694475" cy="272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рип 30.01.20\IMG_84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6"/>
          <a:stretch/>
        </p:blipFill>
        <p:spPr bwMode="auto">
          <a:xfrm>
            <a:off x="3995936" y="1157871"/>
            <a:ext cx="4909840" cy="294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12897"/>
            <a:ext cx="2376264" cy="2581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50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oninama\Desktop\РИП\WhatsApp Image 2019-09-18 at 09.36.33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22858" r="3928" b="12535"/>
          <a:stretch/>
        </p:blipFill>
        <p:spPr bwMode="auto">
          <a:xfrm>
            <a:off x="1259632" y="3336946"/>
            <a:ext cx="6413406" cy="355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soninama\Desktop\РИП\i (25)ф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9" t="13351" r="1948"/>
          <a:stretch/>
        </p:blipFill>
        <p:spPr bwMode="auto">
          <a:xfrm>
            <a:off x="4675127" y="404664"/>
            <a:ext cx="4478166" cy="310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рип 30.01.20\1 (48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1" r="13179"/>
          <a:stretch/>
        </p:blipFill>
        <p:spPr bwMode="auto">
          <a:xfrm>
            <a:off x="31777" y="404664"/>
            <a:ext cx="4490414" cy="311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784976" cy="7200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 Black" pitchFamily="34" charset="0"/>
              </a:rPr>
              <a:t>Встреча делегации Китая (</a:t>
            </a:r>
            <a:r>
              <a:rPr lang="ru-RU" sz="2800" dirty="0" err="1" smtClean="0">
                <a:latin typeface="Arial Black" pitchFamily="34" charset="0"/>
              </a:rPr>
              <a:t>г.Цзилинь</a:t>
            </a:r>
            <a:r>
              <a:rPr lang="ru-RU" sz="2800" dirty="0" smtClean="0">
                <a:latin typeface="Arial Black" pitchFamily="34" charset="0"/>
              </a:rPr>
              <a:t>)</a:t>
            </a:r>
            <a:endParaRPr lang="ru-RU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68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784976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 Black" pitchFamily="34" charset="0"/>
              </a:rPr>
              <a:t>Встреча делегации Китая (</a:t>
            </a:r>
            <a:r>
              <a:rPr lang="ru-RU" sz="2800" dirty="0" err="1" smtClean="0">
                <a:latin typeface="Arial Black" pitchFamily="34" charset="0"/>
              </a:rPr>
              <a:t>г.Цзилинь</a:t>
            </a:r>
            <a:r>
              <a:rPr lang="ru-RU" sz="2800" dirty="0" smtClean="0">
                <a:latin typeface="Arial Black" pitchFamily="34" charset="0"/>
              </a:rPr>
              <a:t>)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13314" name="Picture 2" descr="C:\Users\soninama\Desktop\РИП\IMG_96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5" y="793639"/>
            <a:ext cx="4274702" cy="28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oninama\Desktop\РИП\70447188_746487899112630_6676730982095502019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74782"/>
            <a:ext cx="3157811" cy="315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рип 30.01.20\IMG-20190919-WA001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37657" r="13094"/>
          <a:stretch/>
        </p:blipFill>
        <p:spPr bwMode="auto">
          <a:xfrm>
            <a:off x="4136052" y="3700189"/>
            <a:ext cx="4967116" cy="296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рип 30.01.20\IMG_989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1" t="11851" r="10260"/>
          <a:stretch/>
        </p:blipFill>
        <p:spPr bwMode="auto">
          <a:xfrm>
            <a:off x="4838394" y="766065"/>
            <a:ext cx="3676616" cy="290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64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 Black" pitchFamily="34" charset="0"/>
              </a:rPr>
              <a:t>Цель практики: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	Обеспечение </a:t>
            </a:r>
            <a:r>
              <a:rPr lang="ru-RU" sz="4000" dirty="0">
                <a:latin typeface="Arial" pitchFamily="34" charset="0"/>
                <a:cs typeface="Arial" pitchFamily="34" charset="0"/>
              </a:rPr>
              <a:t>согласования интересов образовательных организаций по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вопросам </a:t>
            </a:r>
            <a:r>
              <a:rPr lang="ru-RU" sz="4000" dirty="0">
                <a:latin typeface="Arial" pitchFamily="34" charset="0"/>
                <a:cs typeface="Arial" pitchFamily="34" charset="0"/>
              </a:rPr>
              <a:t>гражданско- патриотического воспитания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молодежи и реализации совместных социальных проектов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28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u="sng" dirty="0"/>
              <a:t>Визит китайских школьников и </a:t>
            </a:r>
            <a:r>
              <a:rPr lang="ru-RU" u="sng" dirty="0" smtClean="0"/>
              <a:t>педагогов  в Волгоград стал </a:t>
            </a:r>
            <a:r>
              <a:rPr lang="ru-RU" u="sng" dirty="0"/>
              <a:t>новым этапом в деле укрепления дружбы и культурного обмена городов- побратимов. </a:t>
            </a:r>
            <a:endParaRPr lang="ru-RU" u="sng" dirty="0" smtClean="0"/>
          </a:p>
          <a:p>
            <a:r>
              <a:rPr lang="ru-RU" u="sng" dirty="0" smtClean="0"/>
              <a:t>Для </a:t>
            </a:r>
            <a:r>
              <a:rPr lang="ru-RU" u="sng" dirty="0"/>
              <a:t>наших </a:t>
            </a:r>
            <a:r>
              <a:rPr lang="ru-RU" u="sng" dirty="0" err="1"/>
              <a:t>школников</a:t>
            </a:r>
            <a:r>
              <a:rPr lang="ru-RU" u="sng" dirty="0"/>
              <a:t> этот проект  дает возможность узнать богатую древнюю истории Китая, а также способствует повышению мотивации у учащихся к изучению иностранных языков.</a:t>
            </a:r>
            <a:endParaRPr lang="ru-RU" dirty="0"/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 Black" pitchFamily="34" charset="0"/>
              </a:rPr>
              <a:t>«Россия и Китай: </a:t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>Смотрим в будущее вместе»</a:t>
            </a:r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 Black" pitchFamily="34" charset="0"/>
              </a:rPr>
              <a:t>Результаты: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568952" cy="5112568"/>
          </a:xfrm>
        </p:spPr>
        <p:txBody>
          <a:bodyPr>
            <a:normAutofit fontScale="70000" lnSpcReduction="20000"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Опыт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социального партнерства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имеет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большое значение.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Происходит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3600" b="1" dirty="0">
                <a:latin typeface="Arial" pitchFamily="34" charset="0"/>
                <a:cs typeface="Arial" pitchFamily="34" charset="0"/>
              </a:rPr>
              <a:t>распространение опыта за переделами  образовательного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учреждения,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что оказывает влияние на формирование положительного имиджа школы ;</a:t>
            </a:r>
          </a:p>
          <a:p>
            <a:pPr lvl="0"/>
            <a:r>
              <a:rPr lang="ru-RU" sz="3600" b="1" dirty="0">
                <a:latin typeface="Arial" pitchFamily="34" charset="0"/>
                <a:cs typeface="Arial" pitchFamily="34" charset="0"/>
              </a:rPr>
              <a:t>накопление опыта социально значимой </a:t>
            </a:r>
            <a:r>
              <a:rPr lang="ru-RU" sz="3600" b="1" i="1" dirty="0">
                <a:latin typeface="Arial" pitchFamily="34" charset="0"/>
                <a:cs typeface="Arial" pitchFamily="34" charset="0"/>
              </a:rPr>
              <a:t>(волонтерской)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деятельности;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3600" b="1" dirty="0">
                <a:latin typeface="Arial" pitchFamily="34" charset="0"/>
                <a:cs typeface="Arial" pitchFamily="34" charset="0"/>
              </a:rPr>
              <a:t>внедрение новых форм социального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партнерства;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3600" b="1" dirty="0">
                <a:latin typeface="Arial" pitchFamily="34" charset="0"/>
                <a:cs typeface="Arial" pitchFamily="34" charset="0"/>
              </a:rPr>
              <a:t>взаимодействие в учебно-методической, научно- исследовательской,  гражданско- патриотической, волонтерской деятельности педагогов и школьников.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184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Arial Black" pitchFamily="34" charset="0"/>
              </a:rPr>
              <a:t>О</a:t>
            </a:r>
            <a:r>
              <a:rPr lang="ru-RU" sz="3200" b="1" dirty="0" smtClean="0">
                <a:latin typeface="Arial Black" pitchFamily="34" charset="0"/>
              </a:rPr>
              <a:t>ткрытие </a:t>
            </a:r>
            <a:r>
              <a:rPr lang="ru-RU" sz="3200" b="1" dirty="0">
                <a:latin typeface="Arial Black" pitchFamily="34" charset="0"/>
              </a:rPr>
              <a:t>ФГКОУ «Волгоградского кадетского корпуса СК РФ </a:t>
            </a:r>
            <a:r>
              <a:rPr lang="ru-RU" sz="3200" b="1" dirty="0" smtClean="0">
                <a:latin typeface="Arial Black" pitchFamily="34" charset="0"/>
              </a:rPr>
              <a:t/>
            </a:r>
            <a:br>
              <a:rPr lang="ru-RU" sz="3200" b="1" dirty="0" smtClean="0">
                <a:latin typeface="Arial Black" pitchFamily="34" charset="0"/>
              </a:rPr>
            </a:br>
            <a:r>
              <a:rPr lang="ru-RU" sz="3200" b="1" dirty="0" smtClean="0">
                <a:latin typeface="Arial Black" pitchFamily="34" charset="0"/>
              </a:rPr>
              <a:t>им</a:t>
            </a:r>
            <a:r>
              <a:rPr lang="ru-RU" sz="3200" b="1" dirty="0">
                <a:latin typeface="Arial Black" pitchFamily="34" charset="0"/>
              </a:rPr>
              <a:t>. </a:t>
            </a:r>
            <a:r>
              <a:rPr lang="ru-RU" sz="3200" b="1" dirty="0" err="1" smtClean="0">
                <a:latin typeface="Arial Black" pitchFamily="34" charset="0"/>
              </a:rPr>
              <a:t>Ф.Ф.Слипченко</a:t>
            </a:r>
            <a:r>
              <a:rPr lang="ru-RU" sz="3200" b="1" dirty="0">
                <a:latin typeface="Arial Black" pitchFamily="34" charset="0"/>
              </a:rPr>
              <a:t/>
            </a:r>
            <a:br>
              <a:rPr lang="ru-RU" sz="3200" b="1" dirty="0">
                <a:latin typeface="Arial Black" pitchFamily="34" charset="0"/>
              </a:rPr>
            </a:br>
            <a:endParaRPr lang="ru-RU" sz="3200" b="1" dirty="0">
              <a:latin typeface="Arial Black" pitchFamily="34" charset="0"/>
            </a:endParaRPr>
          </a:p>
        </p:txBody>
      </p:sp>
      <p:pic>
        <p:nvPicPr>
          <p:cNvPr id="2050" name="Picture 2" descr="D:\рип 30.01.20\PIC_9993 (Копировать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38" y="1700807"/>
            <a:ext cx="7589894" cy="506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12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Arial Black" pitchFamily="34" charset="0"/>
              </a:rPr>
              <a:t>Участие в Региональном </a:t>
            </a:r>
            <a:r>
              <a:rPr lang="ru-RU" sz="2000" dirty="0">
                <a:latin typeface="Arial Black" pitchFamily="34" charset="0"/>
              </a:rPr>
              <a:t>этапе </a:t>
            </a:r>
            <a:r>
              <a:rPr lang="ru-RU" sz="2000" dirty="0" smtClean="0">
                <a:latin typeface="Arial Black" pitchFamily="34" charset="0"/>
              </a:rPr>
              <a:t>I-</a:t>
            </a:r>
            <a:r>
              <a:rPr lang="ru-RU" sz="2000" dirty="0" err="1" smtClean="0">
                <a:latin typeface="Arial Black" pitchFamily="34" charset="0"/>
              </a:rPr>
              <a:t>го</a:t>
            </a:r>
            <a:r>
              <a:rPr lang="ru-RU" sz="2000" dirty="0" smtClean="0">
                <a:latin typeface="Arial Black" pitchFamily="34" charset="0"/>
              </a:rPr>
              <a:t> Всероссийского </a:t>
            </a:r>
            <a:r>
              <a:rPr lang="ru-RU" sz="2000" dirty="0">
                <a:latin typeface="Arial Black" pitchFamily="34" charset="0"/>
              </a:rPr>
              <a:t>конкурса художественной самодеятельности в СК </a:t>
            </a:r>
            <a:r>
              <a:rPr lang="ru-RU" sz="2000" dirty="0" smtClean="0">
                <a:latin typeface="Arial Black" pitchFamily="34" charset="0"/>
              </a:rPr>
              <a:t>Р.Ф.</a:t>
            </a:r>
            <a:br>
              <a:rPr lang="ru-RU" sz="2000" dirty="0" smtClean="0">
                <a:latin typeface="Arial Black" pitchFamily="34" charset="0"/>
              </a:rPr>
            </a:br>
            <a:r>
              <a:rPr lang="ru-RU" sz="2000" dirty="0">
                <a:latin typeface="Arial Black" pitchFamily="34" charset="0"/>
              </a:rPr>
              <a:t>и</a:t>
            </a:r>
            <a:r>
              <a:rPr lang="ru-RU" sz="2000" dirty="0" smtClean="0">
                <a:latin typeface="Arial Black" pitchFamily="34" charset="0"/>
              </a:rPr>
              <a:t> региональном конкурсе </a:t>
            </a:r>
            <a:r>
              <a:rPr lang="ru-RU" sz="2000" dirty="0">
                <a:latin typeface="Arial Black" pitchFamily="34" charset="0"/>
              </a:rPr>
              <a:t/>
            </a:r>
            <a:br>
              <a:rPr lang="ru-RU" sz="2000" dirty="0">
                <a:latin typeface="Arial Black" pitchFamily="34" charset="0"/>
              </a:rPr>
            </a:br>
            <a:r>
              <a:rPr lang="ru-RU" sz="2000" dirty="0">
                <a:latin typeface="Arial Black" pitchFamily="34" charset="0"/>
              </a:rPr>
              <a:t> «Песни Победы</a:t>
            </a:r>
            <a:r>
              <a:rPr lang="ru-RU" sz="2000" dirty="0" smtClean="0">
                <a:latin typeface="Arial Black" pitchFamily="34" charset="0"/>
              </a:rPr>
              <a:t>»</a:t>
            </a:r>
            <a:endParaRPr lang="ru-RU" sz="2000" dirty="0">
              <a:latin typeface="Arial Black" pitchFamily="34" charset="0"/>
            </a:endParaRPr>
          </a:p>
        </p:txBody>
      </p:sp>
      <p:pic>
        <p:nvPicPr>
          <p:cNvPr id="2050" name="Picture 2" descr="C:\Users\soninama\Desktop\РИП\Конкурс Александрина СК (2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" r="6926" b="2534"/>
          <a:stretch/>
        </p:blipFill>
        <p:spPr bwMode="auto">
          <a:xfrm>
            <a:off x="1403648" y="1566886"/>
            <a:ext cx="6384959" cy="455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6237312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 Black" pitchFamily="34" charset="0"/>
              </a:rPr>
              <a:t>Александрина </a:t>
            </a:r>
            <a:r>
              <a:rPr lang="ru-RU" b="1" dirty="0" smtClean="0">
                <a:latin typeface="Arial Black" pitchFamily="34" charset="0"/>
              </a:rPr>
              <a:t>Александра, учащаяся 10б класс СК МОУ СШ №54</a:t>
            </a:r>
            <a:endParaRPr lang="ru-RU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7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6712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latin typeface="Arial Black" pitchFamily="34" charset="0"/>
              </a:rPr>
              <a:t>Ф</a:t>
            </a:r>
            <a:r>
              <a:rPr lang="ru-RU" sz="2700" dirty="0" smtClean="0">
                <a:latin typeface="Arial Black" pitchFamily="34" charset="0"/>
              </a:rPr>
              <a:t>утбольный </a:t>
            </a:r>
            <a:r>
              <a:rPr lang="ru-RU" sz="2700" dirty="0">
                <a:latin typeface="Arial Black" pitchFamily="34" charset="0"/>
              </a:rPr>
              <a:t>турнир по мини-футболу между сборными командами подразделения СУ </a:t>
            </a:r>
            <a:r>
              <a:rPr lang="ru-RU" sz="2700" dirty="0" smtClean="0">
                <a:latin typeface="Arial Black" pitchFamily="34" charset="0"/>
              </a:rPr>
              <a:t>Следственного комитета РФ по волгоградской области, кадетами </a:t>
            </a:r>
            <a:r>
              <a:rPr lang="ru-RU" sz="2700" dirty="0">
                <a:latin typeface="Arial Black" pitchFamily="34" charset="0"/>
              </a:rPr>
              <a:t>ФГКОУ «Волгоградского кадетского корпуса СК РФ им. </a:t>
            </a:r>
            <a:r>
              <a:rPr lang="ru-RU" sz="2700" dirty="0" err="1">
                <a:latin typeface="Arial Black" pitchFamily="34" charset="0"/>
              </a:rPr>
              <a:t>Ф.Ф.Слипченко</a:t>
            </a:r>
            <a:r>
              <a:rPr lang="ru-RU" sz="2700" dirty="0">
                <a:latin typeface="Arial Black" pitchFamily="34" charset="0"/>
              </a:rPr>
              <a:t> и </a:t>
            </a:r>
            <a:r>
              <a:rPr lang="ru-RU" sz="2700" dirty="0" smtClean="0">
                <a:latin typeface="Arial Black" pitchFamily="34" charset="0"/>
              </a:rPr>
              <a:t>10-11 кадетскими классами МОУ СШ №54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C:\Users\soninama\Desktop\РИП\футбол СК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3" b="14032"/>
          <a:stretch/>
        </p:blipFill>
        <p:spPr bwMode="auto">
          <a:xfrm>
            <a:off x="899592" y="2204864"/>
            <a:ext cx="7200800" cy="438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44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Arial Black" pitchFamily="34" charset="0"/>
              </a:rPr>
              <a:t>Классный час в 8а классе</a:t>
            </a:r>
            <a:br>
              <a:rPr lang="ru-RU" sz="2800" dirty="0" smtClean="0">
                <a:latin typeface="Arial Black" pitchFamily="34" charset="0"/>
              </a:rPr>
            </a:br>
            <a:r>
              <a:rPr lang="ru-RU" sz="2800" dirty="0" smtClean="0">
                <a:latin typeface="Arial Black" pitchFamily="34" charset="0"/>
              </a:rPr>
              <a:t>на тему: «Уголовный розыск в годы Великой Отечественной войны»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1026" name="Picture 2" descr="D:\рип 30.01.20\DSC_816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0"/>
          <a:stretch/>
        </p:blipFill>
        <p:spPr bwMode="auto">
          <a:xfrm>
            <a:off x="755576" y="1196752"/>
            <a:ext cx="7823814" cy="459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5805264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Урок провел </a:t>
            </a:r>
            <a:r>
              <a:rPr lang="ru-RU" dirty="0" err="1" smtClean="0">
                <a:latin typeface="Arial Black" pitchFamily="34" charset="0"/>
              </a:rPr>
              <a:t>Сверкунов</a:t>
            </a:r>
            <a:r>
              <a:rPr lang="ru-RU" dirty="0" smtClean="0">
                <a:latin typeface="Arial Black" pitchFamily="34" charset="0"/>
              </a:rPr>
              <a:t> </a:t>
            </a:r>
            <a:r>
              <a:rPr lang="ru-RU" dirty="0">
                <a:latin typeface="Arial Black" pitchFamily="34" charset="0"/>
              </a:rPr>
              <a:t>М.А., </a:t>
            </a:r>
            <a:r>
              <a:rPr lang="ru-RU" dirty="0" smtClean="0">
                <a:latin typeface="Arial Black" pitchFamily="34" charset="0"/>
              </a:rPr>
              <a:t>заместитель </a:t>
            </a:r>
            <a:r>
              <a:rPr lang="ru-RU" dirty="0">
                <a:latin typeface="Arial Black" pitchFamily="34" charset="0"/>
              </a:rPr>
              <a:t>руководителя Следственного отдела по Советскому району Волгограда</a:t>
            </a:r>
          </a:p>
        </p:txBody>
      </p:sp>
    </p:spTree>
    <p:extLst>
      <p:ext uri="{BB962C8B-B14F-4D97-AF65-F5344CB8AC3E}">
        <p14:creationId xmlns:p14="http://schemas.microsoft.com/office/powerpoint/2010/main" val="86868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9036496" cy="57214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b="1" dirty="0" smtClean="0">
                <a:latin typeface="Arial Black" pitchFamily="34" charset="0"/>
              </a:rPr>
              <a:t>Совместная </a:t>
            </a:r>
            <a:r>
              <a:rPr lang="ru-RU" b="1" dirty="0">
                <a:latin typeface="Arial Black" pitchFamily="34" charset="0"/>
              </a:rPr>
              <a:t>работа </a:t>
            </a:r>
            <a:r>
              <a:rPr lang="ru-RU" b="1" dirty="0" smtClean="0">
                <a:latin typeface="Arial Black" pitchFamily="34" charset="0"/>
              </a:rPr>
              <a:t>по программе Следственного </a:t>
            </a:r>
            <a:r>
              <a:rPr lang="ru-RU" b="1" dirty="0">
                <a:latin typeface="Arial Black" pitchFamily="34" charset="0"/>
              </a:rPr>
              <a:t>комитета </a:t>
            </a:r>
            <a:r>
              <a:rPr lang="ru-RU" b="1" dirty="0" smtClean="0">
                <a:latin typeface="Arial Black" pitchFamily="34" charset="0"/>
              </a:rPr>
              <a:t>РФ по Волгоградской области </a:t>
            </a:r>
            <a:r>
              <a:rPr lang="ru-RU" dirty="0" smtClean="0">
                <a:latin typeface="Arial Black" pitchFamily="34" charset="0"/>
                <a:cs typeface="Arial" pitchFamily="34" charset="0"/>
              </a:rPr>
              <a:t>помогает:</a:t>
            </a:r>
            <a:endParaRPr lang="ru-RU" b="1" dirty="0" smtClean="0">
              <a:latin typeface="Arial Black" pitchFamily="34" charset="0"/>
            </a:endParaRPr>
          </a:p>
          <a:p>
            <a:pPr marL="0" indent="0">
              <a:buNone/>
            </a:pPr>
            <a:r>
              <a:rPr lang="ru-RU" u="sng" dirty="0" smtClean="0">
                <a:latin typeface="Arial" pitchFamily="34" charset="0"/>
                <a:cs typeface="Arial" pitchFamily="34" charset="0"/>
              </a:rPr>
              <a:t>-  </a:t>
            </a:r>
            <a:r>
              <a:rPr lang="ru-RU" u="sng" dirty="0">
                <a:latin typeface="Arial" pitchFamily="34" charset="0"/>
                <a:cs typeface="Arial" pitchFamily="34" charset="0"/>
              </a:rPr>
              <a:t>воспитывать у школьников  сознательную 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дисциплину, </a:t>
            </a:r>
            <a:r>
              <a:rPr lang="ru-RU" u="sng" dirty="0">
                <a:latin typeface="Arial" pitchFamily="34" charset="0"/>
                <a:cs typeface="Arial" pitchFamily="34" charset="0"/>
              </a:rPr>
              <a:t>чувство долга, 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ответственности.</a:t>
            </a:r>
          </a:p>
          <a:p>
            <a:pPr marL="0" indent="0">
              <a:buNone/>
            </a:pPr>
            <a:r>
              <a:rPr lang="ru-RU" u="sng" dirty="0" smtClean="0">
                <a:latin typeface="Arial" pitchFamily="34" charset="0"/>
                <a:cs typeface="Arial" pitchFamily="34" charset="0"/>
              </a:rPr>
              <a:t>- сформировать у </a:t>
            </a:r>
            <a:r>
              <a:rPr lang="ru-RU" u="sng" dirty="0">
                <a:latin typeface="Arial" pitchFamily="34" charset="0"/>
                <a:cs typeface="Arial" pitchFamily="34" charset="0"/>
              </a:rPr>
              <a:t>старшеклассников 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устойчивую положительную </a:t>
            </a:r>
            <a:r>
              <a:rPr lang="ru-RU" u="sng" dirty="0">
                <a:latin typeface="Arial" pitchFamily="34" charset="0"/>
                <a:cs typeface="Arial" pitchFamily="34" charset="0"/>
              </a:rPr>
              <a:t>самостоятельность в деятельности и поведении, наряду с активным проявлением общественной гражданской позиции. </a:t>
            </a:r>
            <a:endParaRPr lang="ru-RU" u="sng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u="sng" dirty="0" smtClean="0">
                <a:latin typeface="Arial" pitchFamily="34" charset="0"/>
                <a:cs typeface="Arial" pitchFamily="34" charset="0"/>
              </a:rPr>
              <a:t>-подготовить школьников к </a:t>
            </a:r>
            <a:r>
              <a:rPr lang="ru-RU" u="sng" dirty="0">
                <a:latin typeface="Arial" pitchFamily="34" charset="0"/>
                <a:cs typeface="Arial" pitchFamily="34" charset="0"/>
              </a:rPr>
              <a:t>активным действиям в меняющихся условиях современного 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общества.</a:t>
            </a:r>
          </a:p>
          <a:p>
            <a:pPr marL="0" indent="0">
              <a:buNone/>
            </a:pPr>
            <a:r>
              <a:rPr lang="ru-RU" u="sng" dirty="0" smtClean="0">
                <a:latin typeface="Arial" pitchFamily="34" charset="0"/>
                <a:cs typeface="Arial" pitchFamily="34" charset="0"/>
              </a:rPr>
              <a:t>-определиться </a:t>
            </a:r>
            <a:r>
              <a:rPr lang="ru-RU" u="sng" dirty="0">
                <a:latin typeface="Arial" pitchFamily="34" charset="0"/>
                <a:cs typeface="Arial" pitchFamily="34" charset="0"/>
              </a:rPr>
              <a:t>с выбором будущей 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профессии </a:t>
            </a:r>
            <a:endParaRPr lang="ru-RU" u="sng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102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 Black" pitchFamily="34" charset="0"/>
              </a:rPr>
              <a:t>Региональный проект «Село рядом»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6" name="Picture 2" descr="C:\Users\soninama\Desktop\РИП\село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4" t="10052" r="5876" b="5723"/>
          <a:stretch/>
        </p:blipFill>
        <p:spPr bwMode="auto">
          <a:xfrm>
            <a:off x="1979712" y="1196752"/>
            <a:ext cx="5229027" cy="457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287" y="5805264"/>
            <a:ext cx="94595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Black" pitchFamily="34" charset="0"/>
              </a:rPr>
              <a:t>МКОУ </a:t>
            </a:r>
            <a:r>
              <a:rPr lang="ru-RU" sz="2400" dirty="0" err="1">
                <a:latin typeface="Arial Black" pitchFamily="34" charset="0"/>
              </a:rPr>
              <a:t>Плотниковская</a:t>
            </a:r>
            <a:r>
              <a:rPr lang="ru-RU" sz="2400" dirty="0">
                <a:latin typeface="Arial Black" pitchFamily="34" charset="0"/>
              </a:rPr>
              <a:t> </a:t>
            </a:r>
            <a:r>
              <a:rPr lang="ru-RU" sz="2400" dirty="0" smtClean="0">
                <a:latin typeface="Arial Black" pitchFamily="34" charset="0"/>
              </a:rPr>
              <a:t>СШ Даниловского района </a:t>
            </a:r>
            <a:r>
              <a:rPr lang="ru-RU" sz="2400" dirty="0" err="1" smtClean="0">
                <a:latin typeface="Arial Black" pitchFamily="34" charset="0"/>
              </a:rPr>
              <a:t>Волгограской</a:t>
            </a:r>
            <a:r>
              <a:rPr lang="ru-RU" sz="2400" dirty="0" smtClean="0">
                <a:latin typeface="Arial Black" pitchFamily="34" charset="0"/>
              </a:rPr>
              <a:t> области и МОУ СШ №54 </a:t>
            </a:r>
            <a:endParaRPr lang="ru-RU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80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Arial Black" pitchFamily="34" charset="0"/>
              </a:rPr>
              <a:t>Торжественное </a:t>
            </a:r>
            <a:r>
              <a:rPr lang="ru-RU" sz="3200" dirty="0">
                <a:latin typeface="Arial Black" pitchFamily="34" charset="0"/>
              </a:rPr>
              <a:t>открытие патриотической акции  </a:t>
            </a:r>
            <a:r>
              <a:rPr lang="ru-RU" sz="3200" dirty="0" smtClean="0">
                <a:latin typeface="Arial Black" pitchFamily="34" charset="0"/>
              </a:rPr>
              <a:t/>
            </a:r>
            <a:br>
              <a:rPr lang="ru-RU" sz="3200" dirty="0" smtClean="0">
                <a:latin typeface="Arial Black" pitchFamily="34" charset="0"/>
              </a:rPr>
            </a:br>
            <a:r>
              <a:rPr lang="ru-RU" sz="3200" dirty="0" smtClean="0">
                <a:latin typeface="Arial Black" pitchFamily="34" charset="0"/>
              </a:rPr>
              <a:t>«</a:t>
            </a:r>
            <a:r>
              <a:rPr lang="ru-RU" sz="3200" dirty="0">
                <a:latin typeface="Arial Black" pitchFamily="34" charset="0"/>
              </a:rPr>
              <a:t>Дорога Памяти в сердце моем</a:t>
            </a:r>
            <a:r>
              <a:rPr lang="ru-RU" sz="3200" dirty="0" smtClean="0">
                <a:latin typeface="Arial Black" pitchFamily="34" charset="0"/>
              </a:rPr>
              <a:t>»</a:t>
            </a:r>
            <a:endParaRPr lang="ru-RU" sz="3200" dirty="0">
              <a:latin typeface="Arial Black" pitchFamily="34" charset="0"/>
            </a:endParaRPr>
          </a:p>
        </p:txBody>
      </p:sp>
      <p:pic>
        <p:nvPicPr>
          <p:cNvPr id="5122" name="Picture 2" descr="C:\Users\soninama\Desktop\РИП\акция 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57" r="5066" b="6133"/>
          <a:stretch/>
        </p:blipFill>
        <p:spPr bwMode="auto">
          <a:xfrm>
            <a:off x="251520" y="2204864"/>
            <a:ext cx="8652705" cy="378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36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1193</TotalTime>
  <Words>398</Words>
  <Application>Microsoft Office PowerPoint</Application>
  <PresentationFormat>Экран (4:3)</PresentationFormat>
  <Paragraphs>59</Paragraphs>
  <Slides>21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Цель практики:</vt:lpstr>
      <vt:lpstr>Открытие ФГКОУ «Волгоградского кадетского корпуса СК РФ  им. Ф.Ф.Слипченко </vt:lpstr>
      <vt:lpstr>Участие в Региональном этапе I-го Всероссийского конкурса художественной самодеятельности в СК Р.Ф. и региональном конкурсе   «Песни Победы»</vt:lpstr>
      <vt:lpstr>Футбольный турнир по мини-футболу между сборными командами подразделения СУ Следственного комитета РФ по волгоградской области, кадетами ФГКОУ «Волгоградского кадетского корпуса СК РФ им. Ф.Ф.Слипченко и 10-11 кадетскими классами МОУ СШ №54 </vt:lpstr>
      <vt:lpstr>Классный час в 8а классе на тему: «Уголовный розыск в годы Великой Отечественной войны»</vt:lpstr>
      <vt:lpstr>Презентация PowerPoint</vt:lpstr>
      <vt:lpstr>Региональный проект «Село рядом»</vt:lpstr>
      <vt:lpstr>Торжественное открытие патриотической акции   «Дорога Памяти в сердце моем»</vt:lpstr>
      <vt:lpstr>«Дорога Памяти в сердце моем»</vt:lpstr>
      <vt:lpstr>Педагогический проект  «От педагогической надежды к педагогическому мастерству»</vt:lpstr>
      <vt:lpstr>Презентация PowerPoint</vt:lpstr>
      <vt:lpstr>«День единых действий» </vt:lpstr>
      <vt:lpstr>«Свеча Памяти» на Посту №1</vt:lpstr>
      <vt:lpstr>Презентация PowerPoint</vt:lpstr>
      <vt:lpstr>Международный проект «ПОБЕДА»</vt:lpstr>
      <vt:lpstr>«Россия и Китай:  Смотрим в будущее вместе»</vt:lpstr>
      <vt:lpstr>Встреча делегации Китая (г.Цзилинь)</vt:lpstr>
      <vt:lpstr>Встреча делегации Китая (г.Цзилинь)</vt:lpstr>
      <vt:lpstr>«Россия и Китай:  Смотрим в будущее вместе»</vt:lpstr>
      <vt:lpstr>Результаты: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Международный  проект  «Часовня мира» совместно со школьниками г.Денкендорф (Германия) и Романовской школой г.Москва</dc:title>
  <dc:creator>Пользователь Windows</dc:creator>
  <cp:lastModifiedBy>Сонина Марина Анатольевна</cp:lastModifiedBy>
  <cp:revision>90</cp:revision>
  <dcterms:created xsi:type="dcterms:W3CDTF">2017-08-10T13:43:00Z</dcterms:created>
  <dcterms:modified xsi:type="dcterms:W3CDTF">2020-01-30T04:32:58Z</dcterms:modified>
</cp:coreProperties>
</file>