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2"/>
  </p:notesMasterIdLst>
  <p:sldIdLst>
    <p:sldId id="257" r:id="rId2"/>
    <p:sldId id="259" r:id="rId3"/>
    <p:sldId id="267" r:id="rId4"/>
    <p:sldId id="261" r:id="rId5"/>
    <p:sldId id="262" r:id="rId6"/>
    <p:sldId id="264" r:id="rId7"/>
    <p:sldId id="265" r:id="rId8"/>
    <p:sldId id="266" r:id="rId9"/>
    <p:sldId id="268" r:id="rId10"/>
    <p:sldId id="270" r:id="rId11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ECFF"/>
  </p:clrMru>
</p:presentationPr>
</file>

<file path=ppt/tableStyles.xml><?xml version="1.0" encoding="utf-8"?>
<a:tblStyleLst xmlns:a="http://schemas.openxmlformats.org/drawingml/2006/main" def="{5C22544A-7EE6-4342-B048-85BDC9FD1C3A}">
  <a:tblStyle styleId="{3B4B98B0-60AC-42C2-AFA5-B58CD77FA1E5}" styleName="Светлый стиль 1 - акцент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9FA5582-DFB9-43EE-88D7-4CF1AD193393}" type="datetimeFigureOut">
              <a:rPr lang="ru-RU" smtClean="0"/>
              <a:t>29.04.2021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729DB25-73E2-418D-B22B-A80E50355ABF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29DB25-73E2-418D-B22B-A80E50355ABF}" type="slidenum">
              <a:rPr lang="ru-RU" smtClean="0"/>
              <a:t>7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4/29/2021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4/29/2021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4/29/2021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4/29/2021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4/29/2021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4/29/2021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4/29/2021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4/29/2021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4/29/2021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4/29/2021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4/29/2021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4/29/2021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7" Type="http://schemas.openxmlformats.org/officeDocument/2006/relationships/image" Target="../media/image36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5.jpeg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6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7" Type="http://schemas.openxmlformats.org/officeDocument/2006/relationships/image" Target="../media/image2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.png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60000"/>
            <a:lumOff val="40000"/>
            <a:alpha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714348" y="1071546"/>
            <a:ext cx="7715304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/>
              <a:t> </a:t>
            </a:r>
            <a:endParaRPr lang="ru-RU" sz="2800" b="1" dirty="0">
              <a:solidFill>
                <a:srgbClr val="002060"/>
              </a:solidFill>
            </a:endParaRPr>
          </a:p>
          <a:p>
            <a:pPr algn="ctr"/>
            <a:r>
              <a:rPr lang="ru-RU" sz="3200" b="1" dirty="0" smtClean="0">
                <a:solidFill>
                  <a:srgbClr val="002060"/>
                </a:solidFill>
              </a:rPr>
              <a:t>   </a:t>
            </a:r>
          </a:p>
          <a:p>
            <a:pPr algn="ctr"/>
            <a:endParaRPr lang="ru-RU" sz="3200" b="1" dirty="0" smtClean="0">
              <a:solidFill>
                <a:srgbClr val="002060"/>
              </a:solidFill>
            </a:endParaRPr>
          </a:p>
          <a:p>
            <a:pPr algn="ctr"/>
            <a:r>
              <a:rPr lang="ru-RU" sz="4000" b="1" dirty="0" smtClean="0">
                <a:solidFill>
                  <a:srgbClr val="002060"/>
                </a:solidFill>
              </a:rPr>
              <a:t> </a:t>
            </a:r>
          </a:p>
          <a:p>
            <a:pPr algn="ctr"/>
            <a:endParaRPr lang="ru-RU" sz="3200" b="1" dirty="0" smtClean="0">
              <a:solidFill>
                <a:srgbClr val="002060"/>
              </a:solidFill>
            </a:endParaRPr>
          </a:p>
          <a:p>
            <a:pPr algn="ctr"/>
            <a:r>
              <a:rPr lang="ru-RU" sz="3200" b="1" dirty="0" smtClean="0">
                <a:solidFill>
                  <a:srgbClr val="002060"/>
                </a:solidFill>
              </a:rPr>
              <a:t> </a:t>
            </a:r>
            <a:endParaRPr lang="ru-RU" b="1" dirty="0" smtClean="0">
              <a:solidFill>
                <a:srgbClr val="161514"/>
              </a:solidFill>
            </a:endParaRPr>
          </a:p>
          <a:p>
            <a:pPr algn="ctr"/>
            <a:endParaRPr lang="ru-RU" b="1" dirty="0" smtClean="0">
              <a:solidFill>
                <a:srgbClr val="161514"/>
              </a:solidFill>
            </a:endParaRPr>
          </a:p>
          <a:p>
            <a:pPr algn="ctr"/>
            <a:endParaRPr lang="ru-RU" b="1" dirty="0" smtClean="0">
              <a:solidFill>
                <a:srgbClr val="161514"/>
              </a:solidFill>
            </a:endParaRPr>
          </a:p>
          <a:p>
            <a:pPr algn="ctr"/>
            <a:endParaRPr lang="ru-RU" b="1" dirty="0" smtClean="0">
              <a:solidFill>
                <a:srgbClr val="161514"/>
              </a:solidFill>
            </a:endParaRPr>
          </a:p>
          <a:p>
            <a:pPr algn="ctr"/>
            <a:r>
              <a:rPr lang="ru-RU" b="1" dirty="0" smtClean="0">
                <a:solidFill>
                  <a:srgbClr val="161514"/>
                </a:solidFill>
              </a:rPr>
              <a:t> </a:t>
            </a:r>
            <a:endParaRPr lang="ru-RU" sz="1400" b="1" dirty="0" smtClean="0">
              <a:solidFill>
                <a:srgbClr val="161514"/>
              </a:solidFill>
            </a:endParaRPr>
          </a:p>
          <a:p>
            <a:pPr algn="r"/>
            <a:endParaRPr lang="ru-RU" b="1" dirty="0" smtClean="0">
              <a:solidFill>
                <a:srgbClr val="161514"/>
              </a:solidFill>
            </a:endParaRPr>
          </a:p>
          <a:p>
            <a:pPr algn="r"/>
            <a:endParaRPr lang="ru-RU" b="1" dirty="0" smtClean="0">
              <a:solidFill>
                <a:srgbClr val="161514"/>
              </a:solidFill>
            </a:endParaRPr>
          </a:p>
          <a:p>
            <a:pPr algn="r"/>
            <a:endParaRPr lang="ru-RU" b="1" dirty="0" smtClean="0">
              <a:solidFill>
                <a:srgbClr val="161514"/>
              </a:solidFill>
            </a:endParaRPr>
          </a:p>
          <a:p>
            <a:pPr algn="ctr"/>
            <a:endParaRPr lang="ru-RU" b="1" dirty="0">
              <a:solidFill>
                <a:srgbClr val="161514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071670" y="2071678"/>
            <a:ext cx="557216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</a:rPr>
              <a:t> </a:t>
            </a:r>
          </a:p>
          <a:p>
            <a:pPr algn="ctr"/>
            <a:endParaRPr lang="ru-RU" b="1" dirty="0" smtClean="0">
              <a:solidFill>
                <a:srgbClr val="002060"/>
              </a:solidFill>
            </a:endParaRPr>
          </a:p>
          <a:p>
            <a:pPr algn="ctr"/>
            <a:endParaRPr lang="ru-RU" b="1" dirty="0" smtClean="0">
              <a:solidFill>
                <a:srgbClr val="002060"/>
              </a:solidFill>
            </a:endParaRPr>
          </a:p>
          <a:p>
            <a:pPr algn="ctr"/>
            <a:endParaRPr lang="ru-RU" b="1" dirty="0" smtClean="0">
              <a:solidFill>
                <a:srgbClr val="00206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 rot="10800000" flipV="1">
            <a:off x="1785918" y="816366"/>
            <a:ext cx="6429420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200" b="1" dirty="0" smtClean="0">
                <a:solidFill>
                  <a:srgbClr val="002060"/>
                </a:solidFill>
              </a:rPr>
              <a:t> 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2857488" y="4000504"/>
            <a:ext cx="3714776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200" b="1" dirty="0" smtClean="0">
                <a:solidFill>
                  <a:srgbClr val="002060"/>
                </a:solidFill>
              </a:rPr>
              <a:t> </a:t>
            </a: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2400" y="457200"/>
            <a:ext cx="857256" cy="8572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609600" y="609600"/>
            <a:ext cx="8001000" cy="4462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Cambria" pitchFamily="18" charset="0"/>
              <a:ea typeface="Times New Roman" pitchFamily="18" charset="0"/>
              <a:cs typeface="Arial" pitchFamily="34" charset="0"/>
            </a:endParaRPr>
          </a:p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Cambria" pitchFamily="18" charset="0"/>
              <a:ea typeface="Times New Roman" pitchFamily="18" charset="0"/>
              <a:cs typeface="Arial" pitchFamily="34" charset="0"/>
            </a:endParaRPr>
          </a:p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mbria" pitchFamily="18" charset="0"/>
                <a:ea typeface="Times New Roman" pitchFamily="18" charset="0"/>
                <a:cs typeface="Arial" pitchFamily="34" charset="0"/>
              </a:rPr>
              <a:t>ПРОГРАММА  ПО ОЗДОРОВЛЕНИЮ ЧЛЕНОВ ПРОФСОЮЗА 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Cambria" pitchFamily="18" charset="0"/>
              <a:cs typeface="Arial" pitchFamily="34" charset="0"/>
            </a:endParaRPr>
          </a:p>
          <a:p>
            <a:pPr marL="0" marR="0" lvl="0" indent="4508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mbria" pitchFamily="18" charset="0"/>
                <a:ea typeface="Times New Roman" pitchFamily="18" charset="0"/>
                <a:cs typeface="Arial" pitchFamily="34" charset="0"/>
              </a:rPr>
              <a:t> ТЕРРИТОРИАЛЬНОЙ (ГОРОДСКОЙ) ОРГАНИЗАЦИИ ПРОФСОЮЗА РАБОТНИКОВ НАРОДНОГО ОБРАЗОВАНИЯ И НАУКИ РФ г. КАМЫШИНА ВОЛГОГРАДСКОЙ ОБЛАСТИ</a:t>
            </a:r>
          </a:p>
          <a:p>
            <a:pPr marL="0" marR="0" lvl="0" indent="4508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mbria" pitchFamily="18" charset="0"/>
                <a:ea typeface="Times New Roman" pitchFamily="18" charset="0"/>
                <a:cs typeface="Arial" pitchFamily="34" charset="0"/>
              </a:rPr>
              <a:t>НА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mbria" pitchFamily="18" charset="0"/>
                <a:ea typeface="Times New Roman" pitchFamily="18" charset="0"/>
                <a:cs typeface="Arial" pitchFamily="34" charset="0"/>
              </a:rPr>
              <a:t>2020-2023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mbria" pitchFamily="18" charset="0"/>
                <a:ea typeface="Times New Roman" pitchFamily="18" charset="0"/>
                <a:cs typeface="Arial" pitchFamily="34" charset="0"/>
              </a:rPr>
              <a:t>г.г.</a:t>
            </a:r>
          </a:p>
          <a:p>
            <a:pPr marL="0" marR="0" lvl="0" indent="4508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000" b="1" dirty="0" smtClean="0">
              <a:latin typeface="Cambria" pitchFamily="18" charset="0"/>
              <a:ea typeface="Times New Roman" pitchFamily="18" charset="0"/>
              <a:cs typeface="Arial" pitchFamily="34" charset="0"/>
            </a:endParaRPr>
          </a:p>
          <a:p>
            <a:pPr marL="0" marR="0" lvl="0" indent="4508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mbria" pitchFamily="18" charset="0"/>
                <a:ea typeface="Times New Roman" pitchFamily="18" charset="0"/>
                <a:cs typeface="Arial" pitchFamily="34" charset="0"/>
              </a:rPr>
              <a:t>«Здоровый член профсоюза – здоровый 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mbria" pitchFamily="18" charset="0"/>
                <a:ea typeface="Times New Roman" pitchFamily="18" charset="0"/>
                <a:cs typeface="Arial" pitchFamily="34" charset="0"/>
              </a:rPr>
              <a:t>коллектив»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Cambria" pitchFamily="18" charset="0"/>
              <a:cs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30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30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3000" fill="hold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3000" fill="hold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51720" y="188640"/>
            <a:ext cx="6512511" cy="801960"/>
          </a:xfrm>
        </p:spPr>
        <p:txBody>
          <a:bodyPr>
            <a:normAutofit/>
          </a:bodyPr>
          <a:lstStyle/>
          <a:p>
            <a:pPr algn="r">
              <a:buNone/>
            </a:pPr>
            <a:r>
              <a:rPr lang="ru-RU" sz="2800" b="1" dirty="0" smtClean="0">
                <a:solidFill>
                  <a:srgbClr val="002060"/>
                </a:solidFill>
                <a:latin typeface="Cambria" pitchFamily="18" charset="0"/>
              </a:rPr>
              <a:t>Оздоровление членов Профсоюза</a:t>
            </a:r>
            <a:endParaRPr lang="ru-RU" sz="2800" b="1" dirty="0">
              <a:solidFill>
                <a:srgbClr val="002060"/>
              </a:solidFill>
              <a:latin typeface="Cambria" pitchFamily="18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395536" y="1556792"/>
          <a:ext cx="5014664" cy="2956560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5014664"/>
              </a:tblGrid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baseline="0" dirty="0" smtClean="0">
                          <a:solidFill>
                            <a:srgbClr val="002060"/>
                          </a:solidFill>
                          <a:latin typeface="Cambria" pitchFamily="18" charset="0"/>
                        </a:rPr>
                        <a:t>Санаторий «Сотник» - г. Новоаннинский</a:t>
                      </a:r>
                      <a:endParaRPr lang="ru-RU" sz="1800" b="1" dirty="0">
                        <a:solidFill>
                          <a:srgbClr val="002060"/>
                        </a:solidFill>
                        <a:latin typeface="Cambria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800" b="1" baseline="0" dirty="0" smtClean="0">
                          <a:solidFill>
                            <a:srgbClr val="002060"/>
                          </a:solidFill>
                          <a:latin typeface="Cambria" pitchFamily="18" charset="0"/>
                        </a:rPr>
                        <a:t>Санаторий «Виктория» – г. Ессентуки</a:t>
                      </a:r>
                      <a:endParaRPr lang="ru-RU" sz="1800" b="1" dirty="0">
                        <a:solidFill>
                          <a:srgbClr val="002060"/>
                        </a:solidFill>
                        <a:latin typeface="Cambria" pitchFamily="18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baseline="0" dirty="0" smtClean="0">
                          <a:solidFill>
                            <a:srgbClr val="002060"/>
                          </a:solidFill>
                          <a:latin typeface="Cambria" pitchFamily="18" charset="0"/>
                        </a:rPr>
                        <a:t>Санаторий «им. Лермонтова» – г. Пятигорск</a:t>
                      </a:r>
                      <a:endParaRPr lang="ru-RU" sz="1800" b="1" dirty="0">
                        <a:solidFill>
                          <a:srgbClr val="002060"/>
                        </a:solidFill>
                        <a:latin typeface="Cambria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baseline="0" dirty="0" smtClean="0">
                          <a:solidFill>
                            <a:srgbClr val="002060"/>
                          </a:solidFill>
                          <a:latin typeface="Cambria" pitchFamily="18" charset="0"/>
                        </a:rPr>
                        <a:t>Санаторий «Москва» – г. Кисловодск</a:t>
                      </a:r>
                      <a:endParaRPr lang="ru-RU" sz="1800" b="1" dirty="0">
                        <a:solidFill>
                          <a:srgbClr val="002060"/>
                        </a:solidFill>
                        <a:latin typeface="Cambria" pitchFamily="18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baseline="0" dirty="0" smtClean="0">
                          <a:solidFill>
                            <a:srgbClr val="002060"/>
                          </a:solidFill>
                          <a:latin typeface="Cambria" pitchFamily="18" charset="0"/>
                        </a:rPr>
                        <a:t>Санаторий «Металлург» - г. Сочи</a:t>
                      </a:r>
                      <a:endParaRPr lang="ru-RU" sz="1800" b="1" dirty="0">
                        <a:solidFill>
                          <a:srgbClr val="002060"/>
                        </a:solidFill>
                        <a:latin typeface="Cambria" pitchFamily="18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800" b="1" dirty="0" smtClean="0">
                          <a:solidFill>
                            <a:srgbClr val="002060"/>
                          </a:solidFill>
                          <a:latin typeface="Cambria" pitchFamily="18" charset="0"/>
                        </a:rPr>
                        <a:t>База отдыха</a:t>
                      </a:r>
                      <a:r>
                        <a:rPr lang="ru-RU" sz="1800" b="1" baseline="0" dirty="0" smtClean="0">
                          <a:solidFill>
                            <a:srgbClr val="002060"/>
                          </a:solidFill>
                          <a:latin typeface="Cambria" pitchFamily="18" charset="0"/>
                        </a:rPr>
                        <a:t> «Дубовая роща» </a:t>
                      </a:r>
                      <a:endParaRPr lang="ru-RU" sz="1800" b="1" dirty="0">
                        <a:solidFill>
                          <a:srgbClr val="002060"/>
                        </a:solidFill>
                        <a:latin typeface="Cambria" pitchFamily="18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20040">
                <a:tc>
                  <a:txBody>
                    <a:bodyPr/>
                    <a:lstStyle/>
                    <a:p>
                      <a:r>
                        <a:rPr lang="ru-RU" sz="1800" b="1" dirty="0" smtClean="0">
                          <a:solidFill>
                            <a:srgbClr val="002060"/>
                          </a:solidFill>
                          <a:latin typeface="Cambria" pitchFamily="18" charset="0"/>
                          <a:cs typeface="Arial" pitchFamily="34" charset="0"/>
                        </a:rPr>
                        <a:t>Адлеркурорт</a:t>
                      </a:r>
                      <a:endParaRPr lang="ru-RU" sz="1800" b="1" dirty="0">
                        <a:solidFill>
                          <a:srgbClr val="002060"/>
                        </a:solidFill>
                        <a:latin typeface="Cambria" pitchFamily="18" charset="0"/>
                        <a:cs typeface="Arial" pitchFamily="34" charset="0"/>
                      </a:endParaRPr>
                    </a:p>
                  </a:txBody>
                  <a:tcPr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0040">
                <a:tc>
                  <a:txBody>
                    <a:bodyPr/>
                    <a:lstStyle/>
                    <a:p>
                      <a:r>
                        <a:rPr lang="ru-RU" sz="1800" b="1" dirty="0" smtClean="0">
                          <a:solidFill>
                            <a:srgbClr val="002060"/>
                          </a:solidFill>
                          <a:latin typeface="Cambria" pitchFamily="18" charset="0"/>
                          <a:cs typeface="Arial" pitchFamily="34" charset="0"/>
                        </a:rPr>
                        <a:t>Центр отдыха «Учитель» – г. Ялта</a:t>
                      </a:r>
                      <a:endParaRPr lang="ru-RU" sz="1800" b="1" dirty="0">
                        <a:solidFill>
                          <a:srgbClr val="002060"/>
                        </a:solidFill>
                        <a:latin typeface="Cambria" pitchFamily="18" charset="0"/>
                        <a:cs typeface="Arial" pitchFamily="34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</a:tbl>
          </a:graphicData>
        </a:graphic>
      </p:graphicFrame>
      <p:pic>
        <p:nvPicPr>
          <p:cNvPr id="4" name="Picture 4" descr="ÐÐ°ÑÑÐ¸Ð½ÐºÐ¸ Ð¿Ð¾ Ð·Ð°Ð¿ÑÐ¾ÑÑ Ð¿ÑÐ¾ÑÐºÑÑÐ¾ÑÑ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52400"/>
            <a:ext cx="1314872" cy="132089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C:\Users\User\Desktop\bassejn_sanatoriya_adlerkurort_2.jpg"/>
          <p:cNvPicPr>
            <a:picLocks noChangeAspect="1" noChangeArrowheads="1"/>
          </p:cNvPicPr>
          <p:nvPr/>
        </p:nvPicPr>
        <p:blipFill>
          <a:blip r:embed="rId3" cstate="print"/>
          <a:srcRect t="12918"/>
          <a:stretch>
            <a:fillRect/>
          </a:stretch>
        </p:blipFill>
        <p:spPr bwMode="auto">
          <a:xfrm>
            <a:off x="5486400" y="3200400"/>
            <a:ext cx="3242511" cy="2054696"/>
          </a:xfrm>
          <a:prstGeom prst="rect">
            <a:avLst/>
          </a:prstGeom>
          <a:noFill/>
        </p:spPr>
      </p:pic>
      <p:pic>
        <p:nvPicPr>
          <p:cNvPr id="6" name="Picture 2" descr="C:\Users\User\Desktop\8d7f9b7cf929c1248b2e35f7632b21e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86400" y="1219200"/>
            <a:ext cx="3202893" cy="1874986"/>
          </a:xfrm>
          <a:prstGeom prst="rect">
            <a:avLst/>
          </a:prstGeom>
          <a:noFill/>
        </p:spPr>
      </p:pic>
      <p:pic>
        <p:nvPicPr>
          <p:cNvPr id="8" name="Picture 3" descr="C:\Users\User\Desktop\607a8945ecdd443213992e02e4d6ce0d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819400" y="4572000"/>
            <a:ext cx="3124200" cy="2057400"/>
          </a:xfrm>
          <a:prstGeom prst="rect">
            <a:avLst/>
          </a:prstGeom>
          <a:noFill/>
        </p:spPr>
      </p:pic>
      <p:pic>
        <p:nvPicPr>
          <p:cNvPr id="10" name="Рисунок 9" descr="https://www.eseur.ru/Photos/photo44540.jpg"/>
          <p:cNvPicPr/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52400" y="4572000"/>
            <a:ext cx="2590800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https://www.eseur.ru/Photos/photo44428.jpg"/>
          <p:cNvPicPr/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943600" y="5105400"/>
            <a:ext cx="2971800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79712" y="0"/>
            <a:ext cx="6840760" cy="1340768"/>
          </a:xfrm>
        </p:spPr>
        <p:txBody>
          <a:bodyPr>
            <a:normAutofit fontScale="90000"/>
          </a:bodyPr>
          <a:lstStyle/>
          <a:p>
            <a:pPr algn="r">
              <a:buNone/>
            </a:pPr>
            <a:r>
              <a:rPr lang="ru-RU" sz="3000" b="1" dirty="0" smtClean="0">
                <a:solidFill>
                  <a:srgbClr val="002060"/>
                </a:solidFill>
                <a:effectLst>
                  <a:reflection blurRad="6350" endPos="0" dir="5400000" sy="-100000" algn="bl" rotWithShape="0"/>
                </a:effectLst>
                <a:latin typeface="Cambria" pitchFamily="18" charset="0"/>
                <a:cs typeface="Arial" pitchFamily="34" charset="0"/>
              </a:rPr>
              <a:t/>
            </a:r>
            <a:br>
              <a:rPr lang="ru-RU" sz="3000" b="1" dirty="0" smtClean="0">
                <a:solidFill>
                  <a:srgbClr val="002060"/>
                </a:solidFill>
                <a:effectLst>
                  <a:reflection blurRad="6350" endPos="0" dir="5400000" sy="-100000" algn="bl" rotWithShape="0"/>
                </a:effectLst>
                <a:latin typeface="Cambria" pitchFamily="18" charset="0"/>
                <a:cs typeface="Arial" pitchFamily="34" charset="0"/>
              </a:rPr>
            </a:br>
            <a:r>
              <a:rPr lang="ru-RU" sz="3000" b="1" dirty="0" smtClean="0">
                <a:solidFill>
                  <a:srgbClr val="002060"/>
                </a:solidFill>
                <a:effectLst>
                  <a:reflection blurRad="6350" endPos="0" dir="5400000" sy="-100000" algn="bl" rotWithShape="0"/>
                </a:effectLst>
                <a:latin typeface="Cambria" pitchFamily="18" charset="0"/>
                <a:cs typeface="Arial" pitchFamily="34" charset="0"/>
              </a:rPr>
              <a:t>Социальные программы по оздоровлению членов Профсоюза </a:t>
            </a:r>
            <a:r>
              <a:rPr lang="ru-RU" sz="3000" dirty="0" smtClean="0">
                <a:solidFill>
                  <a:srgbClr val="002060"/>
                </a:solidFill>
                <a:effectLst>
                  <a:reflection blurRad="6350" endPos="0" dir="5400000" sy="-100000" algn="bl" rotWithShape="0"/>
                </a:effectLst>
                <a:latin typeface="Arial" pitchFamily="34" charset="0"/>
                <a:cs typeface="Arial" pitchFamily="34" charset="0"/>
              </a:rPr>
              <a:t/>
            </a:r>
            <a:br>
              <a:rPr lang="ru-RU" sz="3000" dirty="0" smtClean="0">
                <a:solidFill>
                  <a:srgbClr val="002060"/>
                </a:solidFill>
                <a:effectLst>
                  <a:reflection blurRad="6350" endPos="0" dir="5400000" sy="-100000" algn="bl" rotWithShape="0"/>
                </a:effectLst>
                <a:latin typeface="Arial" pitchFamily="34" charset="0"/>
                <a:cs typeface="Arial" pitchFamily="34" charset="0"/>
              </a:rPr>
            </a:br>
            <a:r>
              <a:rPr lang="ru-RU" sz="3000" dirty="0" smtClean="0">
                <a:solidFill>
                  <a:srgbClr val="002060"/>
                </a:solidFill>
                <a:effectLst>
                  <a:reflection blurRad="6350" endPos="0" dir="5400000" sy="-100000" algn="bl" rotWithShape="0"/>
                </a:effectLst>
                <a:latin typeface="Arial" pitchFamily="34" charset="0"/>
                <a:cs typeface="Arial" pitchFamily="34" charset="0"/>
              </a:rPr>
              <a:t>  </a:t>
            </a:r>
            <a:endParaRPr lang="ru-RU" sz="3000" dirty="0">
              <a:solidFill>
                <a:srgbClr val="002060"/>
              </a:solidFill>
              <a:effectLst>
                <a:reflection blurRad="6350" endPos="0" dir="5400000" sy="-100000" algn="bl" rotWithShape="0"/>
              </a:effectLst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539552" y="1412776"/>
          <a:ext cx="6720408" cy="2224504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5344797"/>
                <a:gridCol w="1375611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1800" b="1" dirty="0" smtClean="0">
                          <a:solidFill>
                            <a:srgbClr val="002060"/>
                          </a:solidFill>
                          <a:latin typeface="Cambria" pitchFamily="18" charset="0"/>
                        </a:rPr>
                        <a:t>Клиника Доктора Парамонова</a:t>
                      </a:r>
                      <a:endParaRPr lang="ru-RU" sz="1800" b="1" dirty="0">
                        <a:solidFill>
                          <a:srgbClr val="002060"/>
                        </a:solidFill>
                        <a:latin typeface="Cambria" pitchFamily="18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solidFill>
                            <a:srgbClr val="C00000"/>
                          </a:solidFill>
                        </a:rPr>
                        <a:t> 5 %</a:t>
                      </a:r>
                      <a:endParaRPr lang="ru-RU" sz="1800" b="1" dirty="0">
                        <a:solidFill>
                          <a:srgbClr val="C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kern="1200" dirty="0" smtClean="0">
                          <a:solidFill>
                            <a:srgbClr val="002060"/>
                          </a:solidFill>
                          <a:latin typeface="Cambria" pitchFamily="18" charset="0"/>
                        </a:rPr>
                        <a:t>Льготная</a:t>
                      </a:r>
                      <a:r>
                        <a:rPr lang="ru-RU" sz="1800" b="1" kern="1200" baseline="0" dirty="0" smtClean="0">
                          <a:solidFill>
                            <a:srgbClr val="002060"/>
                          </a:solidFill>
                          <a:latin typeface="Cambria" pitchFamily="18" charset="0"/>
                        </a:rPr>
                        <a:t> программа от МБОУ ДО ООЦ</a:t>
                      </a:r>
                      <a:endParaRPr lang="ru-RU" sz="1800" b="1" dirty="0" smtClean="0">
                        <a:solidFill>
                          <a:srgbClr val="002060"/>
                        </a:solidFill>
                        <a:latin typeface="Cambria" pitchFamily="18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dirty="0" smtClean="0">
                          <a:solidFill>
                            <a:srgbClr val="C00000"/>
                          </a:solidFill>
                        </a:rPr>
                        <a:t>  25 %</a:t>
                      </a:r>
                      <a:endParaRPr lang="ru-RU" sz="1800" b="1" dirty="0">
                        <a:solidFill>
                          <a:srgbClr val="C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800" b="1" kern="1200" dirty="0" smtClean="0">
                          <a:solidFill>
                            <a:srgbClr val="002060"/>
                          </a:solidFill>
                          <a:latin typeface="Cambria" pitchFamily="18" charset="0"/>
                        </a:rPr>
                        <a:t>Бассейн</a:t>
                      </a:r>
                      <a:r>
                        <a:rPr lang="ru-RU" sz="1800" b="1" kern="1200" baseline="0" dirty="0" smtClean="0">
                          <a:solidFill>
                            <a:srgbClr val="002060"/>
                          </a:solidFill>
                          <a:latin typeface="Cambria" pitchFamily="18" charset="0"/>
                        </a:rPr>
                        <a:t> МБОУ ДО ДЮЦ </a:t>
                      </a:r>
                      <a:endParaRPr lang="ru-RU" sz="1800" b="1" dirty="0">
                        <a:solidFill>
                          <a:srgbClr val="002060"/>
                        </a:solidFill>
                        <a:latin typeface="Cambria" pitchFamily="18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solidFill>
                            <a:srgbClr val="C00000"/>
                          </a:solidFill>
                        </a:rPr>
                        <a:t>  30 %</a:t>
                      </a:r>
                      <a:endParaRPr lang="ru-RU" sz="1800" b="1" dirty="0">
                        <a:solidFill>
                          <a:srgbClr val="C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70304">
                <a:tc>
                  <a:txBody>
                    <a:bodyPr/>
                    <a:lstStyle/>
                    <a:p>
                      <a:r>
                        <a:rPr lang="ru-RU" sz="1800" b="1" kern="1200" dirty="0" smtClean="0">
                          <a:solidFill>
                            <a:srgbClr val="002060"/>
                          </a:solidFill>
                          <a:latin typeface="Cambria" pitchFamily="18" charset="0"/>
                        </a:rPr>
                        <a:t>Аэробика,  </a:t>
                      </a:r>
                      <a:r>
                        <a:rPr lang="ru-RU" sz="1800" b="1" kern="1200" dirty="0" err="1" smtClean="0">
                          <a:solidFill>
                            <a:srgbClr val="002060"/>
                          </a:solidFill>
                          <a:latin typeface="Cambria" pitchFamily="18" charset="0"/>
                        </a:rPr>
                        <a:t>аквааэробика</a:t>
                      </a:r>
                      <a:r>
                        <a:rPr lang="ru-RU" sz="1800" b="1" kern="1200" dirty="0" smtClean="0">
                          <a:solidFill>
                            <a:srgbClr val="002060"/>
                          </a:solidFill>
                          <a:latin typeface="Cambria" pitchFamily="18" charset="0"/>
                        </a:rPr>
                        <a:t> </a:t>
                      </a:r>
                      <a:r>
                        <a:rPr lang="ru-RU" sz="1800" b="1" kern="1200" baseline="0" dirty="0" smtClean="0">
                          <a:solidFill>
                            <a:srgbClr val="002060"/>
                          </a:solidFill>
                          <a:latin typeface="Cambria" pitchFamily="18" charset="0"/>
                        </a:rPr>
                        <a:t>МБОУ ДО ДЮЦ</a:t>
                      </a:r>
                      <a:endParaRPr lang="ru-RU" sz="1800" b="1" dirty="0">
                        <a:solidFill>
                          <a:srgbClr val="002060"/>
                        </a:solidFill>
                        <a:latin typeface="Cambria" pitchFamily="18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solidFill>
                            <a:srgbClr val="C00000"/>
                          </a:solidFill>
                        </a:rPr>
                        <a:t>  30 %</a:t>
                      </a:r>
                      <a:endParaRPr lang="ru-RU" sz="1800" b="1" dirty="0">
                        <a:solidFill>
                          <a:srgbClr val="C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kern="1200" dirty="0" smtClean="0">
                          <a:solidFill>
                            <a:srgbClr val="002060"/>
                          </a:solidFill>
                          <a:latin typeface="Cambria" pitchFamily="18" charset="0"/>
                        </a:rPr>
                        <a:t>Тренажерный зал  МБОУ ДО ДЮЦ </a:t>
                      </a:r>
                      <a:endParaRPr lang="ru-RU" sz="1800" b="1" dirty="0" smtClean="0">
                        <a:solidFill>
                          <a:srgbClr val="002060"/>
                        </a:solidFill>
                        <a:latin typeface="Cambria" pitchFamily="18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solidFill>
                            <a:srgbClr val="C00000"/>
                          </a:solidFill>
                        </a:rPr>
                        <a:t>  15 %</a:t>
                      </a:r>
                      <a:endParaRPr lang="ru-RU" sz="1800" b="1" dirty="0">
                        <a:solidFill>
                          <a:srgbClr val="C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800" b="1" kern="1200" dirty="0" smtClean="0">
                          <a:solidFill>
                            <a:srgbClr val="002060"/>
                          </a:solidFill>
                          <a:latin typeface="Cambria" pitchFamily="18" charset="0"/>
                        </a:rPr>
                        <a:t> </a:t>
                      </a:r>
                      <a:r>
                        <a:rPr lang="en-US" sz="1800" b="1" kern="1200" dirty="0" smtClean="0">
                          <a:solidFill>
                            <a:srgbClr val="002060"/>
                          </a:solidFill>
                          <a:latin typeface="Cambria" pitchFamily="18" charset="0"/>
                        </a:rPr>
                        <a:t>YOGA</a:t>
                      </a:r>
                      <a:r>
                        <a:rPr lang="ru-RU" sz="1800" b="1" kern="1200" dirty="0" smtClean="0">
                          <a:solidFill>
                            <a:srgbClr val="002060"/>
                          </a:solidFill>
                          <a:latin typeface="Cambria" pitchFamily="18" charset="0"/>
                        </a:rPr>
                        <a:t>-зал  МБОУ  ДО ДЮЦ</a:t>
                      </a:r>
                      <a:endParaRPr lang="ru-RU" sz="1800" b="1" dirty="0">
                        <a:solidFill>
                          <a:srgbClr val="002060"/>
                        </a:solidFill>
                        <a:latin typeface="Cambria" pitchFamily="18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solidFill>
                            <a:srgbClr val="C00000"/>
                          </a:solidFill>
                        </a:rPr>
                        <a:t>  15 %</a:t>
                      </a:r>
                      <a:endParaRPr lang="ru-RU" sz="1800" b="1" dirty="0">
                        <a:solidFill>
                          <a:srgbClr val="C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4" name="Picture 2" descr="C:\Users\User\Desktop\2019 год\картинки\medicinskij_centr_klinika_doktora_paramonova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08817" y="1447800"/>
            <a:ext cx="1735183" cy="1224136"/>
          </a:xfrm>
          <a:prstGeom prst="rect">
            <a:avLst/>
          </a:prstGeom>
          <a:noFill/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304800"/>
            <a:ext cx="857256" cy="8572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4210" name="Picture 2" descr="http://dooc-kam.narod.ru/images/dom1.jpg"/>
          <p:cNvPicPr>
            <a:picLocks noChangeAspect="1" noChangeArrowheads="1"/>
          </p:cNvPicPr>
          <p:nvPr/>
        </p:nvPicPr>
        <p:blipFill>
          <a:blip r:embed="rId4" cstate="print"/>
          <a:srcRect l="14944"/>
          <a:stretch>
            <a:fillRect/>
          </a:stretch>
        </p:blipFill>
        <p:spPr bwMode="auto">
          <a:xfrm>
            <a:off x="7391400" y="2819400"/>
            <a:ext cx="1599466" cy="1143000"/>
          </a:xfrm>
          <a:prstGeom prst="rect">
            <a:avLst/>
          </a:prstGeom>
          <a:noFill/>
        </p:spPr>
      </p:pic>
      <p:pic>
        <p:nvPicPr>
          <p:cNvPr id="12" name="Picture 5" descr="C:\Users\User\Desktop\2019 год\ФОТО 2019\2019-08-07 Дюц приемка\DSC_0114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52400" y="4114800"/>
            <a:ext cx="2702105" cy="2499446"/>
          </a:xfrm>
          <a:prstGeom prst="rect">
            <a:avLst/>
          </a:prstGeom>
          <a:noFill/>
        </p:spPr>
      </p:pic>
      <p:pic>
        <p:nvPicPr>
          <p:cNvPr id="14" name="Picture 3" descr="C:\Users\User\AppData\Local\Temp\Rar$DI39.520\IMG-20190209-WA0013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715000" y="4114800"/>
            <a:ext cx="3286148" cy="247591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noFill/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" name="Рисунок 9" descr="C:\Users\User\Downloads\IMG-20200826-WA0014.jpg"/>
          <p:cNvPicPr/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819400" y="4114800"/>
            <a:ext cx="2895600" cy="24688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417638"/>
          </a:xfrm>
        </p:spPr>
        <p:txBody>
          <a:bodyPr>
            <a:normAutofit/>
          </a:bodyPr>
          <a:lstStyle/>
          <a:p>
            <a:pPr algn="r"/>
            <a:r>
              <a:rPr lang="ru-RU" sz="2800" b="1" dirty="0" smtClean="0">
                <a:solidFill>
                  <a:srgbClr val="002060"/>
                </a:solidFill>
                <a:latin typeface="Cambria" pitchFamily="18" charset="0"/>
              </a:rPr>
              <a:t>Оздоровительная программа МБОУ ДО оздоровительно-образовательного центра</a:t>
            </a:r>
            <a:endParaRPr lang="ru-RU" sz="2800" b="1" dirty="0">
              <a:solidFill>
                <a:srgbClr val="002060"/>
              </a:solidFill>
              <a:latin typeface="Cambria" pitchFamily="18" charset="0"/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52400"/>
            <a:ext cx="857256" cy="8572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 descr="C:\Users\User\Desktop\6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4800" y="1295400"/>
            <a:ext cx="4191000" cy="2423160"/>
          </a:xfrm>
          <a:prstGeom prst="rect">
            <a:avLst/>
          </a:prstGeom>
          <a:noFill/>
        </p:spPr>
      </p:pic>
      <p:pic>
        <p:nvPicPr>
          <p:cNvPr id="1028" name="Picture 4" descr="C:\Users\User\Desktop\1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648200" y="1310640"/>
            <a:ext cx="4114800" cy="2423160"/>
          </a:xfrm>
          <a:prstGeom prst="rect">
            <a:avLst/>
          </a:prstGeom>
          <a:noFill/>
        </p:spPr>
      </p:pic>
      <p:pic>
        <p:nvPicPr>
          <p:cNvPr id="1029" name="Picture 5" descr="C:\Users\User\Desktop\2020\ФОТО\картинки\_B0A5508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48200" y="3886200"/>
            <a:ext cx="4114800" cy="2692400"/>
          </a:xfrm>
          <a:prstGeom prst="rect">
            <a:avLst/>
          </a:prstGeom>
          <a:noFill/>
        </p:spPr>
      </p:pic>
      <p:pic>
        <p:nvPicPr>
          <p:cNvPr id="4" name="Picture 2" descr="C:\Users\User\Desktop\7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04800" y="3886200"/>
            <a:ext cx="4191000" cy="2667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Объект 10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575463260"/>
              </p:ext>
            </p:extLst>
          </p:nvPr>
        </p:nvGraphicFramePr>
        <p:xfrm>
          <a:off x="500034" y="1500174"/>
          <a:ext cx="8286808" cy="4833163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473532"/>
                <a:gridCol w="4458312"/>
                <a:gridCol w="3354964"/>
              </a:tblGrid>
              <a:tr h="502055">
                <a:tc>
                  <a:txBody>
                    <a:bodyPr/>
                    <a:lstStyle/>
                    <a:p>
                      <a:pPr marL="228600" indent="-228600" algn="ctr"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1600" dirty="0">
                          <a:solidFill>
                            <a:srgbClr val="C00000"/>
                          </a:solidFill>
                          <a:effectLst/>
                        </a:rPr>
                        <a:t>№</a:t>
                      </a:r>
                      <a:endParaRPr lang="ru-RU" sz="1600" b="1" dirty="0">
                        <a:solidFill>
                          <a:srgbClr val="C00000"/>
                        </a:solidFill>
                        <a:effectLst/>
                        <a:latin typeface="Arial" pitchFamily="34" charset="0"/>
                        <a:ea typeface="Calibri" panose="020F0502020204030204" pitchFamily="34" charset="0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C00000"/>
                          </a:solidFill>
                          <a:effectLst/>
                        </a:rPr>
                        <a:t>Наименование организации</a:t>
                      </a:r>
                      <a:endParaRPr lang="ru-RU" sz="1600" b="1" dirty="0">
                        <a:solidFill>
                          <a:srgbClr val="C00000"/>
                        </a:solidFill>
                        <a:effectLst/>
                        <a:latin typeface="Arial" pitchFamily="34" charset="0"/>
                        <a:ea typeface="Calibri" panose="020F0502020204030204" pitchFamily="34" charset="0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C00000"/>
                          </a:solidFill>
                          <a:effectLst/>
                        </a:rPr>
                        <a:t>Спектр услуг</a:t>
                      </a:r>
                      <a:endParaRPr lang="ru-RU" sz="1600" b="1" dirty="0">
                        <a:solidFill>
                          <a:srgbClr val="C00000"/>
                        </a:solidFill>
                        <a:effectLst/>
                        <a:latin typeface="Arial" pitchFamily="34" charset="0"/>
                        <a:ea typeface="Calibri" panose="020F0502020204030204" pitchFamily="34" charset="0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</a:tr>
              <a:tr h="501254">
                <a:tc>
                  <a:txBody>
                    <a:bodyPr/>
                    <a:lstStyle/>
                    <a:p>
                      <a:pPr marL="0" indent="0" algn="l">
                        <a:buFontTx/>
                        <a:buNone/>
                      </a:pPr>
                      <a:r>
                        <a:rPr lang="ru-RU" sz="1200" b="1" dirty="0" smtClean="0">
                          <a:solidFill>
                            <a:srgbClr val="C00000"/>
                          </a:solidFill>
                          <a:effectLst/>
                        </a:rPr>
                        <a:t>1.</a:t>
                      </a:r>
                      <a:endParaRPr lang="ru-RU" sz="1200" b="1" dirty="0">
                        <a:solidFill>
                          <a:srgbClr val="C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2060"/>
                          </a:solidFill>
                          <a:effectLst/>
                        </a:rPr>
                        <a:t>Медицинский центр качества жизни </a:t>
                      </a:r>
                      <a:r>
                        <a:rPr lang="ru-RU" sz="1400" b="1" dirty="0" smtClean="0">
                          <a:solidFill>
                            <a:srgbClr val="002060"/>
                          </a:solidFill>
                          <a:effectLst/>
                        </a:rPr>
                        <a:t>«Сфера</a:t>
                      </a:r>
                      <a:r>
                        <a:rPr lang="ru-RU" sz="1400" b="1" dirty="0">
                          <a:solidFill>
                            <a:srgbClr val="002060"/>
                          </a:solidFill>
                          <a:effectLst/>
                        </a:rPr>
                        <a:t>»</a:t>
                      </a:r>
                      <a:endParaRPr lang="ru-RU" sz="1400" b="1" dirty="0">
                        <a:solidFill>
                          <a:srgbClr val="002060"/>
                        </a:solidFill>
                        <a:effectLst/>
                        <a:latin typeface="Arial" pitchFamily="34" charset="0"/>
                        <a:ea typeface="Calibri" panose="020F0502020204030204" pitchFamily="34" charset="0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2060"/>
                          </a:solidFill>
                          <a:effectLst/>
                        </a:rPr>
                        <a:t>медицинские услуги </a:t>
                      </a:r>
                      <a:endParaRPr lang="ru-RU" sz="1400" b="1" dirty="0">
                        <a:solidFill>
                          <a:srgbClr val="002060"/>
                        </a:solidFill>
                        <a:effectLst/>
                        <a:latin typeface="Arial" pitchFamily="34" charset="0"/>
                        <a:ea typeface="Calibri" panose="020F0502020204030204" pitchFamily="34" charset="0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</a:tr>
              <a:tr h="368529">
                <a:tc>
                  <a:txBody>
                    <a:bodyPr/>
                    <a:lstStyle/>
                    <a:p>
                      <a:pPr marL="0" lvl="0" indent="0" algn="just"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ru-RU" sz="1200" b="1" dirty="0" smtClean="0">
                          <a:solidFill>
                            <a:srgbClr val="C00000"/>
                          </a:solidFill>
                          <a:effectLst/>
                        </a:rPr>
                        <a:t>2.</a:t>
                      </a:r>
                      <a:endParaRPr lang="ru-RU" sz="1200" b="1" dirty="0">
                        <a:solidFill>
                          <a:srgbClr val="C00000"/>
                        </a:solidFill>
                        <a:effectLst/>
                        <a:latin typeface="Arial" pitchFamily="34" charset="0"/>
                        <a:ea typeface="Calibri" panose="020F0502020204030204" pitchFamily="34" charset="0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2060"/>
                          </a:solidFill>
                          <a:effectLst/>
                        </a:rPr>
                        <a:t> МЦД «Здоровая спина» </a:t>
                      </a:r>
                      <a:endParaRPr lang="ru-RU" sz="1400" b="1" dirty="0" smtClean="0">
                        <a:solidFill>
                          <a:srgbClr val="002060"/>
                        </a:solidFill>
                        <a:effectLst/>
                      </a:endParaRPr>
                    </a:p>
                    <a:p>
                      <a:pPr indent="450215" algn="ctr">
                        <a:spcAft>
                          <a:spcPts val="0"/>
                        </a:spcAft>
                      </a:pPr>
                      <a:endParaRPr lang="ru-RU" sz="1400" b="1" dirty="0">
                        <a:solidFill>
                          <a:srgbClr val="002060"/>
                        </a:solidFill>
                        <a:effectLst/>
                        <a:latin typeface="Arial" pitchFamily="34" charset="0"/>
                        <a:ea typeface="Calibri" panose="020F0502020204030204" pitchFamily="34" charset="0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2060"/>
                          </a:solidFill>
                          <a:effectLst/>
                        </a:rPr>
                        <a:t>медицинские услуги</a:t>
                      </a:r>
                      <a:endParaRPr lang="ru-RU" sz="1400" b="1" dirty="0">
                        <a:solidFill>
                          <a:srgbClr val="002060"/>
                        </a:solidFill>
                        <a:effectLst/>
                        <a:latin typeface="Arial" pitchFamily="34" charset="0"/>
                        <a:ea typeface="Calibri" panose="020F0502020204030204" pitchFamily="34" charset="0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</a:tr>
              <a:tr h="368529">
                <a:tc>
                  <a:txBody>
                    <a:bodyPr/>
                    <a:lstStyle/>
                    <a:p>
                      <a:pPr marL="0" lvl="0" indent="0" algn="just"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ru-RU" sz="1200" b="1" dirty="0" smtClean="0">
                          <a:solidFill>
                            <a:srgbClr val="C00000"/>
                          </a:solidFill>
                          <a:effectLst/>
                        </a:rPr>
                        <a:t>3.</a:t>
                      </a:r>
                      <a:endParaRPr lang="ru-RU" sz="1200" b="1" dirty="0">
                        <a:solidFill>
                          <a:srgbClr val="C00000"/>
                        </a:solidFill>
                        <a:effectLst/>
                        <a:latin typeface="Arial" pitchFamily="34" charset="0"/>
                        <a:ea typeface="Calibri" panose="020F0502020204030204" pitchFamily="34" charset="0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2060"/>
                          </a:solidFill>
                          <a:effectLst/>
                        </a:rPr>
                        <a:t>Турбаза «Дубовая роща»</a:t>
                      </a:r>
                      <a:endParaRPr lang="ru-RU" sz="1400" b="1" dirty="0">
                        <a:solidFill>
                          <a:srgbClr val="002060"/>
                        </a:solidFill>
                        <a:effectLst/>
                        <a:latin typeface="Arial" pitchFamily="34" charset="0"/>
                        <a:ea typeface="Calibri" panose="020F0502020204030204" pitchFamily="34" charset="0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2060"/>
                          </a:solidFill>
                          <a:effectLst/>
                        </a:rPr>
                        <a:t>оздоровление</a:t>
                      </a:r>
                      <a:endParaRPr lang="ru-RU" sz="1400" b="1" dirty="0">
                        <a:solidFill>
                          <a:srgbClr val="002060"/>
                        </a:solidFill>
                        <a:effectLst/>
                        <a:latin typeface="Arial" pitchFamily="34" charset="0"/>
                        <a:ea typeface="Calibri" panose="020F0502020204030204" pitchFamily="34" charset="0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</a:tr>
              <a:tr h="439496">
                <a:tc>
                  <a:txBody>
                    <a:bodyPr/>
                    <a:lstStyle/>
                    <a:p>
                      <a:pPr marL="0" lvl="0" indent="0" algn="just"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ru-RU" sz="1200" b="1" dirty="0" smtClean="0">
                          <a:solidFill>
                            <a:srgbClr val="C00000"/>
                          </a:solidFill>
                          <a:effectLst/>
                        </a:rPr>
                        <a:t>4.</a:t>
                      </a:r>
                      <a:endParaRPr lang="ru-RU" sz="1200" b="1" dirty="0">
                        <a:solidFill>
                          <a:srgbClr val="C00000"/>
                        </a:solidFill>
                        <a:effectLst/>
                        <a:latin typeface="Arial" pitchFamily="34" charset="0"/>
                        <a:ea typeface="Calibri" panose="020F0502020204030204" pitchFamily="34" charset="0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2060"/>
                          </a:solidFill>
                          <a:effectLst/>
                        </a:rPr>
                        <a:t>Центр медицинских осмотров «ПрофМед»</a:t>
                      </a:r>
                      <a:endParaRPr lang="ru-RU" sz="1400" b="1" dirty="0">
                        <a:solidFill>
                          <a:srgbClr val="002060"/>
                        </a:solidFill>
                        <a:effectLst/>
                        <a:latin typeface="Arial" pitchFamily="34" charset="0"/>
                        <a:ea typeface="Calibri" panose="020F0502020204030204" pitchFamily="34" charset="0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2060"/>
                          </a:solidFill>
                          <a:effectLst/>
                        </a:rPr>
                        <a:t>медицинские услуги</a:t>
                      </a:r>
                      <a:endParaRPr lang="ru-RU" sz="1400" b="1" dirty="0">
                        <a:solidFill>
                          <a:srgbClr val="002060"/>
                        </a:solidFill>
                        <a:effectLst/>
                        <a:latin typeface="Arial" pitchFamily="34" charset="0"/>
                        <a:ea typeface="Calibri" panose="020F0502020204030204" pitchFamily="34" charset="0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</a:tr>
              <a:tr h="439496">
                <a:tc>
                  <a:txBody>
                    <a:bodyPr/>
                    <a:lstStyle/>
                    <a:p>
                      <a:pPr marL="0" lvl="0" indent="0" algn="just"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ru-RU" sz="1200" b="1" dirty="0" smtClean="0">
                          <a:solidFill>
                            <a:srgbClr val="C00000"/>
                          </a:solidFill>
                          <a:effectLst/>
                        </a:rPr>
                        <a:t>5.</a:t>
                      </a:r>
                      <a:endParaRPr lang="ru-RU" sz="1200" b="1" dirty="0">
                        <a:solidFill>
                          <a:srgbClr val="C00000"/>
                        </a:solidFill>
                        <a:effectLst/>
                        <a:latin typeface="Arial" pitchFamily="34" charset="0"/>
                        <a:ea typeface="Calibri" panose="020F0502020204030204" pitchFamily="34" charset="0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2060"/>
                          </a:solidFill>
                          <a:effectLst/>
                        </a:rPr>
                        <a:t>Волгоградский флебологический центр профессора Ларина С.И.</a:t>
                      </a:r>
                      <a:endParaRPr lang="ru-RU" sz="1400" b="1" dirty="0">
                        <a:solidFill>
                          <a:srgbClr val="002060"/>
                        </a:solidFill>
                        <a:effectLst/>
                        <a:latin typeface="Arial" pitchFamily="34" charset="0"/>
                        <a:ea typeface="Calibri" panose="020F0502020204030204" pitchFamily="34" charset="0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2060"/>
                          </a:solidFill>
                          <a:effectLst/>
                        </a:rPr>
                        <a:t>медицинские услуги</a:t>
                      </a:r>
                      <a:endParaRPr lang="ru-RU" sz="1400" b="1" dirty="0">
                        <a:solidFill>
                          <a:srgbClr val="002060"/>
                        </a:solidFill>
                        <a:effectLst/>
                        <a:latin typeface="Arial" pitchFamily="34" charset="0"/>
                        <a:ea typeface="Calibri" panose="020F0502020204030204" pitchFamily="34" charset="0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</a:tr>
              <a:tr h="309599">
                <a:tc>
                  <a:txBody>
                    <a:bodyPr/>
                    <a:lstStyle/>
                    <a:p>
                      <a:pPr marL="0" lvl="0" indent="0" algn="just"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ru-RU" sz="1200" b="1" dirty="0" smtClean="0">
                          <a:solidFill>
                            <a:srgbClr val="C00000"/>
                          </a:solidFill>
                          <a:effectLst/>
                        </a:rPr>
                        <a:t>6.</a:t>
                      </a:r>
                      <a:endParaRPr lang="ru-RU" sz="1200" b="1" dirty="0">
                        <a:solidFill>
                          <a:srgbClr val="C00000"/>
                        </a:solidFill>
                        <a:effectLst/>
                        <a:latin typeface="Arial" pitchFamily="34" charset="0"/>
                        <a:ea typeface="Calibri" panose="020F0502020204030204" pitchFamily="34" charset="0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2060"/>
                          </a:solidFill>
                          <a:effectLst/>
                        </a:rPr>
                        <a:t>Сеть аптек «Вита</a:t>
                      </a:r>
                      <a:r>
                        <a:rPr lang="ru-RU" sz="1400" b="1" dirty="0" smtClean="0">
                          <a:solidFill>
                            <a:srgbClr val="002060"/>
                          </a:solidFill>
                          <a:effectLst/>
                        </a:rPr>
                        <a:t>»</a:t>
                      </a:r>
                    </a:p>
                    <a:p>
                      <a:pPr indent="450215" algn="ctr">
                        <a:spcAft>
                          <a:spcPts val="0"/>
                        </a:spcAft>
                      </a:pPr>
                      <a:endParaRPr lang="ru-RU" sz="1400" b="1" dirty="0">
                        <a:solidFill>
                          <a:srgbClr val="002060"/>
                        </a:solidFill>
                        <a:effectLst/>
                        <a:latin typeface="Arial" pitchFamily="34" charset="0"/>
                        <a:ea typeface="Calibri" panose="020F0502020204030204" pitchFamily="34" charset="0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2060"/>
                          </a:solidFill>
                          <a:effectLst/>
                        </a:rPr>
                        <a:t>продажа медикаментов </a:t>
                      </a:r>
                      <a:endParaRPr lang="ru-RU" sz="1400" b="1" dirty="0">
                        <a:solidFill>
                          <a:srgbClr val="002060"/>
                        </a:solidFill>
                        <a:effectLst/>
                        <a:latin typeface="Arial" pitchFamily="34" charset="0"/>
                        <a:ea typeface="Calibri" panose="020F0502020204030204" pitchFamily="34" charset="0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</a:tr>
              <a:tr h="368529">
                <a:tc>
                  <a:txBody>
                    <a:bodyPr/>
                    <a:lstStyle/>
                    <a:p>
                      <a:pPr marL="0" lvl="0" indent="0" algn="just"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ru-RU" sz="1200" b="1" dirty="0" smtClean="0">
                          <a:solidFill>
                            <a:srgbClr val="C00000"/>
                          </a:solidFill>
                          <a:effectLst/>
                        </a:rPr>
                        <a:t>7.</a:t>
                      </a:r>
                      <a:endParaRPr lang="ru-RU" sz="1200" b="1" dirty="0">
                        <a:solidFill>
                          <a:srgbClr val="C00000"/>
                        </a:solidFill>
                        <a:effectLst/>
                        <a:latin typeface="Arial" pitchFamily="34" charset="0"/>
                        <a:ea typeface="Calibri" panose="020F0502020204030204" pitchFamily="34" charset="0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2060"/>
                          </a:solidFill>
                          <a:effectLst/>
                        </a:rPr>
                        <a:t>Клиника «</a:t>
                      </a:r>
                      <a:r>
                        <a:rPr lang="ru-RU" sz="1400" b="1" dirty="0" err="1">
                          <a:solidFill>
                            <a:srgbClr val="002060"/>
                          </a:solidFill>
                          <a:effectLst/>
                        </a:rPr>
                        <a:t>ЮгМед</a:t>
                      </a:r>
                      <a:r>
                        <a:rPr lang="ru-RU" sz="1400" b="1" dirty="0" smtClean="0">
                          <a:solidFill>
                            <a:srgbClr val="002060"/>
                          </a:solidFill>
                          <a:effectLst/>
                        </a:rPr>
                        <a:t>»</a:t>
                      </a:r>
                    </a:p>
                    <a:p>
                      <a:pPr indent="450215" algn="ctr">
                        <a:spcAft>
                          <a:spcPts val="0"/>
                        </a:spcAft>
                      </a:pPr>
                      <a:endParaRPr lang="ru-RU" sz="1400" b="1" dirty="0">
                        <a:solidFill>
                          <a:srgbClr val="002060"/>
                        </a:solidFill>
                        <a:effectLst/>
                        <a:latin typeface="Arial" pitchFamily="34" charset="0"/>
                        <a:ea typeface="Calibri" panose="020F0502020204030204" pitchFamily="34" charset="0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2060"/>
                          </a:solidFill>
                          <a:effectLst/>
                        </a:rPr>
                        <a:t>медицинские услуги</a:t>
                      </a:r>
                      <a:endParaRPr lang="ru-RU" sz="1400" b="1" dirty="0">
                        <a:solidFill>
                          <a:srgbClr val="002060"/>
                        </a:solidFill>
                        <a:effectLst/>
                        <a:latin typeface="Arial" pitchFamily="34" charset="0"/>
                        <a:ea typeface="Calibri" panose="020F0502020204030204" pitchFamily="34" charset="0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</a:tr>
              <a:tr h="383939">
                <a:tc>
                  <a:txBody>
                    <a:bodyPr/>
                    <a:lstStyle/>
                    <a:p>
                      <a:pPr marL="0" lvl="0" indent="0" algn="just"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ru-RU" sz="1200" b="1" dirty="0" smtClean="0">
                          <a:solidFill>
                            <a:srgbClr val="C00000"/>
                          </a:solidFill>
                          <a:effectLst/>
                        </a:rPr>
                        <a:t>8.</a:t>
                      </a:r>
                      <a:endParaRPr lang="ru-RU" sz="1200" b="1" dirty="0">
                        <a:solidFill>
                          <a:srgbClr val="C00000"/>
                        </a:solidFill>
                        <a:effectLst/>
                        <a:latin typeface="Arial" pitchFamily="34" charset="0"/>
                        <a:ea typeface="Calibri" panose="020F0502020204030204" pitchFamily="34" charset="0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450215" algn="ctr" fontAlgn="ctr">
                        <a:lnSpc>
                          <a:spcPts val="225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800" dirty="0" smtClean="0">
                          <a:solidFill>
                            <a:srgbClr val="002060"/>
                          </a:solidFill>
                          <a:effectLst/>
                        </a:rPr>
                        <a:t>«Ялта – круглый год» </a:t>
                      </a:r>
                      <a:endParaRPr lang="ru-RU" sz="1400" b="1" dirty="0">
                        <a:solidFill>
                          <a:srgbClr val="002060"/>
                        </a:solidFill>
                        <a:effectLst/>
                        <a:latin typeface="Arial" pitchFamily="34" charset="0"/>
                        <a:ea typeface="Calibri" panose="020F0502020204030204" pitchFamily="34" charset="0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rgbClr val="002060"/>
                          </a:solidFill>
                          <a:effectLst/>
                        </a:rPr>
                        <a:t> оздоровление</a:t>
                      </a:r>
                      <a:endParaRPr lang="ru-RU" sz="1400" b="1" dirty="0">
                        <a:solidFill>
                          <a:srgbClr val="002060"/>
                        </a:solidFill>
                        <a:effectLst/>
                        <a:latin typeface="Arial" pitchFamily="34" charset="0"/>
                        <a:ea typeface="Calibri" panose="020F0502020204030204" pitchFamily="34" charset="0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</a:tr>
              <a:tr h="541522">
                <a:tc>
                  <a:txBody>
                    <a:bodyPr/>
                    <a:lstStyle/>
                    <a:p>
                      <a:pPr marL="0" indent="0">
                        <a:buFont typeface="+mj-lt"/>
                        <a:buNone/>
                      </a:pPr>
                      <a:r>
                        <a:rPr lang="ru-RU" sz="1200" b="1" dirty="0" smtClean="0">
                          <a:solidFill>
                            <a:srgbClr val="C00000"/>
                          </a:solidFill>
                        </a:rPr>
                        <a:t>9.</a:t>
                      </a:r>
                      <a:endParaRPr lang="ru-RU" sz="1200" b="1" dirty="0">
                        <a:solidFill>
                          <a:srgbClr val="C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2060"/>
                          </a:solidFill>
                          <a:effectLst/>
                        </a:rPr>
                        <a:t>Центр перинатального сопровождения Морозовой Галины </a:t>
                      </a:r>
                      <a:endParaRPr lang="ru-RU" sz="1400" b="1" dirty="0">
                        <a:solidFill>
                          <a:srgbClr val="002060"/>
                        </a:solidFill>
                        <a:effectLst/>
                        <a:latin typeface="Arial" pitchFamily="34" charset="0"/>
                        <a:ea typeface="Calibri" panose="020F0502020204030204" pitchFamily="34" charset="0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2060"/>
                          </a:solidFill>
                          <a:effectLst/>
                        </a:rPr>
                        <a:t>подготовка к беременности </a:t>
                      </a:r>
                      <a:r>
                        <a:rPr lang="ru-RU" sz="1400" b="1" dirty="0" smtClean="0">
                          <a:solidFill>
                            <a:srgbClr val="002060"/>
                          </a:solidFill>
                          <a:effectLst/>
                        </a:rPr>
                        <a:t> </a:t>
                      </a:r>
                      <a:endParaRPr lang="ru-RU" sz="1400" b="1" dirty="0">
                        <a:solidFill>
                          <a:srgbClr val="002060"/>
                        </a:solidFill>
                        <a:effectLst/>
                        <a:latin typeface="Arial" pitchFamily="34" charset="0"/>
                        <a:ea typeface="Calibri" panose="020F0502020204030204" pitchFamily="34" charset="0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</a:tr>
              <a:tr h="376712">
                <a:tc>
                  <a:txBody>
                    <a:bodyPr/>
                    <a:lstStyle/>
                    <a:p>
                      <a:pPr marL="0" indent="0">
                        <a:buFont typeface="+mj-lt"/>
                        <a:buNone/>
                      </a:pPr>
                      <a:r>
                        <a:rPr lang="ru-RU" sz="1200" b="1" dirty="0" smtClean="0">
                          <a:solidFill>
                            <a:srgbClr val="C00000"/>
                          </a:solidFill>
                        </a:rPr>
                        <a:t>10.</a:t>
                      </a:r>
                      <a:endParaRPr lang="ru-RU" sz="1200" b="1" dirty="0">
                        <a:solidFill>
                          <a:srgbClr val="C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2060"/>
                          </a:solidFill>
                          <a:effectLst/>
                        </a:rPr>
                        <a:t>Стоматология «ДЭМ»</a:t>
                      </a:r>
                      <a:endParaRPr lang="ru-RU" sz="1400" b="1" dirty="0">
                        <a:solidFill>
                          <a:srgbClr val="002060"/>
                        </a:solidFill>
                        <a:effectLst/>
                        <a:latin typeface="Arial" pitchFamily="34" charset="0"/>
                        <a:ea typeface="Calibri" panose="020F0502020204030204" pitchFamily="34" charset="0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2060"/>
                          </a:solidFill>
                          <a:effectLst/>
                        </a:rPr>
                        <a:t>стоматологические услуги</a:t>
                      </a:r>
                      <a:endParaRPr lang="ru-RU" sz="1400" b="1" dirty="0">
                        <a:solidFill>
                          <a:srgbClr val="002060"/>
                        </a:solidFill>
                        <a:effectLst/>
                        <a:latin typeface="Arial" pitchFamily="34" charset="0"/>
                        <a:ea typeface="Calibri" panose="020F0502020204030204" pitchFamily="34" charset="0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928662" y="214290"/>
            <a:ext cx="7715304" cy="1231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2800" b="1" dirty="0" smtClean="0">
                <a:solidFill>
                  <a:srgbClr val="002060"/>
                </a:solidFill>
                <a:latin typeface="Cambria" pitchFamily="18" charset="0"/>
                <a:cs typeface="Arial" pitchFamily="34" charset="0"/>
              </a:rPr>
              <a:t>Оздоровительные программы </a:t>
            </a:r>
            <a:br>
              <a:rPr lang="ru-RU" sz="2800" b="1" dirty="0" smtClean="0">
                <a:solidFill>
                  <a:srgbClr val="002060"/>
                </a:solidFill>
                <a:latin typeface="Cambria" pitchFamily="18" charset="0"/>
                <a:cs typeface="Arial" pitchFamily="34" charset="0"/>
              </a:rPr>
            </a:br>
            <a:r>
              <a:rPr lang="ru-RU" sz="2800" b="1" dirty="0" smtClean="0">
                <a:solidFill>
                  <a:srgbClr val="002060"/>
                </a:solidFill>
                <a:latin typeface="Cambria" pitchFamily="18" charset="0"/>
                <a:cs typeface="Arial" pitchFamily="34" charset="0"/>
              </a:rPr>
              <a:t> областной организации Профсоюза</a:t>
            </a:r>
            <a:r>
              <a:rPr lang="ru-RU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58" y="214290"/>
            <a:ext cx="857256" cy="8572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7" descr="2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142852"/>
            <a:ext cx="857250" cy="976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89038"/>
          </a:xfrm>
        </p:spPr>
        <p:txBody>
          <a:bodyPr>
            <a:normAutofit fontScale="90000"/>
          </a:bodyPr>
          <a:lstStyle/>
          <a:p>
            <a:pPr algn="r" fontAlgn="t"/>
            <a:r>
              <a:rPr lang="ru-RU" sz="3100" b="1" dirty="0" smtClean="0">
                <a:solidFill>
                  <a:srgbClr val="002060"/>
                </a:solidFill>
                <a:latin typeface="Cambria" pitchFamily="18" charset="0"/>
              </a:rPr>
              <a:t/>
            </a:r>
            <a:br>
              <a:rPr lang="ru-RU" sz="3100" b="1" dirty="0" smtClean="0">
                <a:solidFill>
                  <a:srgbClr val="002060"/>
                </a:solidFill>
                <a:latin typeface="Cambria" pitchFamily="18" charset="0"/>
              </a:rPr>
            </a:br>
            <a:r>
              <a:rPr lang="ru-RU" sz="3100" b="1" dirty="0" smtClean="0">
                <a:solidFill>
                  <a:srgbClr val="002060"/>
                </a:solidFill>
                <a:latin typeface="Cambria" pitchFamily="18" charset="0"/>
              </a:rPr>
              <a:t>Спортивные мероприятия для </a:t>
            </a:r>
            <a:br>
              <a:rPr lang="ru-RU" sz="3100" b="1" dirty="0" smtClean="0">
                <a:solidFill>
                  <a:srgbClr val="002060"/>
                </a:solidFill>
                <a:latin typeface="Cambria" pitchFamily="18" charset="0"/>
              </a:rPr>
            </a:br>
            <a:r>
              <a:rPr lang="ru-RU" sz="3100" b="1" dirty="0" smtClean="0">
                <a:solidFill>
                  <a:srgbClr val="002060"/>
                </a:solidFill>
                <a:latin typeface="Cambria" pitchFamily="18" charset="0"/>
              </a:rPr>
              <a:t>членов Профсоюза г. Камышина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pic>
        <p:nvPicPr>
          <p:cNvPr id="10" name="Picture 2" descr="C:\Users\User\Desktop\ВСЕ СТАТЬИ НА САЙТ\Статья по спорту на сайт\IMG-20181226-WA0001.jpg"/>
          <p:cNvPicPr>
            <a:picLocks noChangeAspect="1" noChangeArrowheads="1"/>
          </p:cNvPicPr>
          <p:nvPr/>
        </p:nvPicPr>
        <p:blipFill>
          <a:blip r:embed="rId3" cstate="print"/>
          <a:srcRect l="4211" b="8333"/>
          <a:stretch>
            <a:fillRect/>
          </a:stretch>
        </p:blipFill>
        <p:spPr bwMode="auto">
          <a:xfrm>
            <a:off x="228600" y="1219200"/>
            <a:ext cx="5200688" cy="2514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1" name="Picture 3" descr="C:\Users\User\Desktop\104164_800x1600.jpg"/>
          <p:cNvPicPr>
            <a:picLocks noChangeAspect="1" noChangeArrowheads="1"/>
          </p:cNvPicPr>
          <p:nvPr/>
        </p:nvPicPr>
        <p:blipFill>
          <a:blip r:embed="rId4"/>
          <a:srcRect l="17074" t="22061" r="12195"/>
          <a:stretch>
            <a:fillRect/>
          </a:stretch>
        </p:blipFill>
        <p:spPr bwMode="auto">
          <a:xfrm>
            <a:off x="4572000" y="1219200"/>
            <a:ext cx="4267200" cy="2514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2" name="Picture 4" descr="C:\Users\User\Desktop\104151_800x1600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28600" y="3886200"/>
            <a:ext cx="3962400" cy="2667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3" name="Picture 5" descr="C:\Users\User\Downloads\IMG-20210427-WA0016.jpg"/>
          <p:cNvPicPr>
            <a:picLocks noChangeAspect="1" noChangeArrowheads="1"/>
          </p:cNvPicPr>
          <p:nvPr/>
        </p:nvPicPr>
        <p:blipFill>
          <a:blip r:embed="rId6"/>
          <a:srcRect t="17563"/>
          <a:stretch>
            <a:fillRect/>
          </a:stretch>
        </p:blipFill>
        <p:spPr bwMode="auto">
          <a:xfrm>
            <a:off x="4191000" y="3810000"/>
            <a:ext cx="4572000" cy="2819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:\Users\User\AppData\Local\Temp\Rar$DI39.520\IMG-20190209-WA001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67200" y="3657600"/>
            <a:ext cx="4500564" cy="2667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3" name="Picture 5" descr="C:\Users\User\AppData\Local\Temp\Rar$DI53.815\IMG-20190209-WA001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533400"/>
            <a:ext cx="4929222" cy="314484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7" descr="2.pn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2844" y="0"/>
            <a:ext cx="857250" cy="976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" descr="C:\Users\User\Downloads\IMG-20190213-WA000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257800" y="381000"/>
            <a:ext cx="3248020" cy="347186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098" name="Picture 2" descr="C:\Users\User\Downloads\IMG-20210427-WA0018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52400" y="3657600"/>
            <a:ext cx="4343400" cy="2667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C:\Users\User\Desktop\ДОКУМЕНТЫ\2019 год\ФОТО 2019\Спартакиада\IMG-20191031-WA000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12640" y="3581400"/>
            <a:ext cx="4150360" cy="2971800"/>
          </a:xfrm>
          <a:prstGeom prst="rect">
            <a:avLst/>
          </a:prstGeom>
          <a:noFill/>
        </p:spPr>
      </p:pic>
      <p:pic>
        <p:nvPicPr>
          <p:cNvPr id="7" name="Рисунок 7" descr="2.pn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8600" y="152400"/>
            <a:ext cx="857250" cy="976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65238"/>
          </a:xfrm>
        </p:spPr>
        <p:txBody>
          <a:bodyPr>
            <a:normAutofit/>
          </a:bodyPr>
          <a:lstStyle/>
          <a:p>
            <a:pPr algn="r"/>
            <a:r>
              <a:rPr lang="en-US" sz="2800" b="1" dirty="0" smtClean="0">
                <a:solidFill>
                  <a:srgbClr val="002060"/>
                </a:solidFill>
                <a:latin typeface="Cambria" pitchFamily="18" charset="0"/>
              </a:rPr>
              <a:t>XIV </a:t>
            </a:r>
            <a:r>
              <a:rPr lang="ru-RU" sz="2800" b="1" dirty="0" smtClean="0">
                <a:solidFill>
                  <a:srgbClr val="002060"/>
                </a:solidFill>
                <a:latin typeface="Cambria" pitchFamily="18" charset="0"/>
              </a:rPr>
              <a:t>Спартакиада работников </a:t>
            </a:r>
            <a:br>
              <a:rPr lang="ru-RU" sz="2800" b="1" dirty="0" smtClean="0">
                <a:solidFill>
                  <a:srgbClr val="002060"/>
                </a:solidFill>
                <a:latin typeface="Cambria" pitchFamily="18" charset="0"/>
              </a:rPr>
            </a:br>
            <a:r>
              <a:rPr lang="ru-RU" sz="2800" b="1" dirty="0" smtClean="0">
                <a:solidFill>
                  <a:srgbClr val="002060"/>
                </a:solidFill>
                <a:latin typeface="Cambria" pitchFamily="18" charset="0"/>
              </a:rPr>
              <a:t>образования  г. Камышина - 2021</a:t>
            </a:r>
            <a:endParaRPr lang="ru-RU" sz="2800" b="1" dirty="0">
              <a:solidFill>
                <a:srgbClr val="002060"/>
              </a:solidFill>
              <a:latin typeface="Cambria" pitchFamily="18" charset="0"/>
            </a:endParaRPr>
          </a:p>
        </p:txBody>
      </p:sp>
      <p:pic>
        <p:nvPicPr>
          <p:cNvPr id="2" name="Picture 2" descr="C:\Users\User\Desktop\2021\ФОТО\140084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81000" y="3886200"/>
            <a:ext cx="4267200" cy="2666999"/>
          </a:xfrm>
          <a:prstGeom prst="rect">
            <a:avLst/>
          </a:prstGeom>
          <a:noFill/>
        </p:spPr>
      </p:pic>
      <p:pic>
        <p:nvPicPr>
          <p:cNvPr id="1027" name="Picture 3" descr="C:\Users\User\Desktop\144204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648200" y="1219200"/>
            <a:ext cx="4114800" cy="2667000"/>
          </a:xfrm>
          <a:prstGeom prst="rect">
            <a:avLst/>
          </a:prstGeom>
          <a:noFill/>
        </p:spPr>
      </p:pic>
      <p:pic>
        <p:nvPicPr>
          <p:cNvPr id="9" name="Picture 3" descr="C:\Users\User\Downloads\04E06A83-591B-4456-ADDD-616383E561CA.jpeg"/>
          <p:cNvPicPr>
            <a:picLocks noChangeAspect="1" noChangeArrowheads="1"/>
          </p:cNvPicPr>
          <p:nvPr/>
        </p:nvPicPr>
        <p:blipFill>
          <a:blip r:embed="rId7" cstate="print"/>
          <a:srcRect t="5406"/>
          <a:stretch>
            <a:fillRect/>
          </a:stretch>
        </p:blipFill>
        <p:spPr bwMode="auto">
          <a:xfrm>
            <a:off x="381000" y="1143000"/>
            <a:ext cx="4267200" cy="2743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C:\Users\User\Desktop\ДОКУМЕНТЫ\2019 год\ФОТО 2019\Спартакиада\IMG-20191216-WA0003.jpg"/>
          <p:cNvPicPr>
            <a:picLocks noChangeAspect="1" noChangeArrowheads="1"/>
          </p:cNvPicPr>
          <p:nvPr/>
        </p:nvPicPr>
        <p:blipFill>
          <a:blip r:embed="rId2"/>
          <a:srcRect t="28395"/>
          <a:stretch>
            <a:fillRect/>
          </a:stretch>
        </p:blipFill>
        <p:spPr bwMode="auto">
          <a:xfrm>
            <a:off x="228600" y="3810000"/>
            <a:ext cx="4343400" cy="2667000"/>
          </a:xfrm>
          <a:prstGeom prst="rect">
            <a:avLst/>
          </a:prstGeom>
          <a:noFill/>
        </p:spPr>
      </p:pic>
      <p:pic>
        <p:nvPicPr>
          <p:cNvPr id="6" name="Picture 3" descr="C:\Users\User\Desktop\ДОКУМЕНТЫ\2019 год\ФОТО 2019\Спартакиада\IMG-20191216-WA0000.jpg"/>
          <p:cNvPicPr>
            <a:picLocks noChangeAspect="1" noChangeArrowheads="1"/>
          </p:cNvPicPr>
          <p:nvPr/>
        </p:nvPicPr>
        <p:blipFill>
          <a:blip r:embed="rId3"/>
          <a:srcRect t="7515" b="19212"/>
          <a:stretch>
            <a:fillRect/>
          </a:stretch>
        </p:blipFill>
        <p:spPr bwMode="auto">
          <a:xfrm>
            <a:off x="304800" y="609600"/>
            <a:ext cx="4343400" cy="2971800"/>
          </a:xfrm>
          <a:prstGeom prst="rect">
            <a:avLst/>
          </a:prstGeom>
          <a:noFill/>
        </p:spPr>
      </p:pic>
      <p:pic>
        <p:nvPicPr>
          <p:cNvPr id="9" name="Рисунок 8"/>
          <p:cNvPicPr/>
          <p:nvPr/>
        </p:nvPicPr>
        <p:blipFill>
          <a:blip r:embed="rId4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:o="urn:schemas-microsoft-com:office:office" xmlns:v="urn:schemas-microsoft-com:vml" xmlns:w10="urn:schemas-microsoft-com:office:word" xmlns:w="http://schemas.openxmlformats.org/wordprocessingml/2006/main" xmlns:a14="http://schemas.microsoft.com/office/drawing/2010/main" xmlns="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228600" y="152400"/>
            <a:ext cx="838200" cy="838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lc="http://schemas.openxmlformats.org/drawingml/2006/lockedCanvas" xmlns:pic="http://schemas.openxmlformats.org/drawingml/2006/picture" xmlns:o="urn:schemas-microsoft-com:office:office" xmlns:v="urn:schemas-microsoft-com:vml" xmlns:w10="urn:schemas-microsoft-com:office:word" xmlns:w="http://schemas.openxmlformats.org/wordprocessingml/2006/main" xmlns:a14="http://schemas.microsoft.com/office/drawing/2010/main" xmlns="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>
                <a:solidFill>
                  <a:schemeClr val="accent1"/>
                </a:solidFill>
              </a14:hiddenFill>
            </a:ext>
            <a:ext uri="{91240B29-F687-4F45-9708-019B960494DF}">
              <a14:hiddenLine xmlns:lc="http://schemas.openxmlformats.org/drawingml/2006/lockedCanvas" xmlns:pic="http://schemas.openxmlformats.org/drawingml/2006/picture" xmlns:o="urn:schemas-microsoft-com:office:office" xmlns:v="urn:schemas-microsoft-com:vml" xmlns:w10="urn:schemas-microsoft-com:office:word" xmlns:w="http://schemas.openxmlformats.org/wordprocessingml/2006/main" xmlns:a14="http://schemas.microsoft.com/office/drawing/2010/main" xmlns="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lc="http://schemas.openxmlformats.org/drawingml/2006/lockedCanvas" xmlns:pic="http://schemas.openxmlformats.org/drawingml/2006/picture" xmlns:o="urn:schemas-microsoft-com:office:office" xmlns:v="urn:schemas-microsoft-com:vml" xmlns:w10="urn:schemas-microsoft-com:office:word" xmlns:w="http://schemas.openxmlformats.org/wordprocessingml/2006/main" xmlns:a14="http://schemas.microsoft.com/office/drawing/2010/main" xmlns="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4" name="Picture 2" descr="C:\Users\User\Downloads\IMG-20210426-WA0017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724400" y="609600"/>
            <a:ext cx="4191000" cy="3022640"/>
          </a:xfrm>
          <a:prstGeom prst="rect">
            <a:avLst/>
          </a:prstGeom>
          <a:noFill/>
        </p:spPr>
      </p:pic>
      <p:pic>
        <p:nvPicPr>
          <p:cNvPr id="7" name="Picture 2" descr="C:\Users\User\Desktop\2021\ФОТО\Лжня-2021\HdXao7zijV8.jpg"/>
          <p:cNvPicPr>
            <a:picLocks noChangeAspect="1" noChangeArrowheads="1"/>
          </p:cNvPicPr>
          <p:nvPr/>
        </p:nvPicPr>
        <p:blipFill>
          <a:blip r:embed="rId6"/>
          <a:srcRect t="42105"/>
          <a:stretch>
            <a:fillRect/>
          </a:stretch>
        </p:blipFill>
        <p:spPr bwMode="auto">
          <a:xfrm>
            <a:off x="4648200" y="3810000"/>
            <a:ext cx="4267200" cy="2667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ДОКУМЕНТЫ\ВСЕ ПО 2018 ГОДУ\Слет ветеранов\фото\DSCF626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3429000"/>
            <a:ext cx="4267200" cy="3200400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90600"/>
          </a:xfrm>
        </p:spPr>
        <p:txBody>
          <a:bodyPr>
            <a:normAutofit/>
          </a:bodyPr>
          <a:lstStyle/>
          <a:p>
            <a:pPr algn="r"/>
            <a:r>
              <a:rPr lang="ru-RU" sz="2800" b="1" dirty="0" smtClean="0">
                <a:solidFill>
                  <a:srgbClr val="002060"/>
                </a:solidFill>
                <a:latin typeface="Cambria" pitchFamily="18" charset="0"/>
              </a:rPr>
              <a:t>Оздоровление ветеранов </a:t>
            </a:r>
            <a:br>
              <a:rPr lang="ru-RU" sz="2800" b="1" dirty="0" smtClean="0">
                <a:solidFill>
                  <a:srgbClr val="002060"/>
                </a:solidFill>
                <a:latin typeface="Cambria" pitchFamily="18" charset="0"/>
              </a:rPr>
            </a:br>
            <a:r>
              <a:rPr lang="ru-RU" sz="2800" b="1" dirty="0" smtClean="0">
                <a:solidFill>
                  <a:srgbClr val="002060"/>
                </a:solidFill>
                <a:latin typeface="Cambria" pitchFamily="18" charset="0"/>
              </a:rPr>
              <a:t>педагогического труда</a:t>
            </a:r>
            <a:endParaRPr lang="ru-RU" sz="2800" b="1" dirty="0">
              <a:solidFill>
                <a:srgbClr val="002060"/>
              </a:solidFill>
              <a:latin typeface="Cambria" pitchFamily="18" charset="0"/>
            </a:endParaRPr>
          </a:p>
        </p:txBody>
      </p:sp>
      <p:pic>
        <p:nvPicPr>
          <p:cNvPr id="1029" name="Picture 5" descr="C:\Users\User\Desktop\ДОКУМЕНТЫ\ВСЕ ПО 2018 ГОДУ\Слет ветеранов\фото\DSCF7213 (1).JPG"/>
          <p:cNvPicPr>
            <a:picLocks noChangeAspect="1" noChangeArrowheads="1"/>
          </p:cNvPicPr>
          <p:nvPr/>
        </p:nvPicPr>
        <p:blipFill>
          <a:blip r:embed="rId3" cstate="print"/>
          <a:srcRect t="19753"/>
          <a:stretch>
            <a:fillRect/>
          </a:stretch>
        </p:blipFill>
        <p:spPr bwMode="auto">
          <a:xfrm>
            <a:off x="4724400" y="914400"/>
            <a:ext cx="4267200" cy="2667000"/>
          </a:xfrm>
          <a:prstGeom prst="rect">
            <a:avLst/>
          </a:prstGeom>
          <a:noFill/>
        </p:spPr>
      </p:pic>
      <p:pic>
        <p:nvPicPr>
          <p:cNvPr id="8" name="Picture 3" descr="C:\Users\User\Downloads\IMG-20200223-WA0021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52400" y="914400"/>
            <a:ext cx="4572000" cy="2700338"/>
          </a:xfrm>
          <a:prstGeom prst="rect">
            <a:avLst/>
          </a:prstGeom>
          <a:noFill/>
        </p:spPr>
      </p:pic>
      <p:pic>
        <p:nvPicPr>
          <p:cNvPr id="9" name="Picture 3" descr="C:\Users\User\Desktop\ДОКУМЕНТЫ\ВСЕ ПО 2018 ГОДУ\Слет ветеранов\фото\31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419600" y="3429000"/>
            <a:ext cx="4572000" cy="3200400"/>
          </a:xfrm>
          <a:prstGeom prst="rect">
            <a:avLst/>
          </a:prstGeom>
          <a:noFill/>
        </p:spPr>
      </p:pic>
      <p:pic>
        <p:nvPicPr>
          <p:cNvPr id="10" name="Рисунок 9"/>
          <p:cNvPicPr/>
          <p:nvPr/>
        </p:nvPicPr>
        <p:blipFill>
          <a:blip r:embed="rId6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:o="urn:schemas-microsoft-com:office:office" xmlns:v="urn:schemas-microsoft-com:vml" xmlns:w10="urn:schemas-microsoft-com:office:word" xmlns:w="http://schemas.openxmlformats.org/wordprocessingml/2006/main" xmlns:a14="http://schemas.microsoft.com/office/drawing/2010/main" xmlns="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228600" y="152400"/>
            <a:ext cx="838200" cy="838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lc="http://schemas.openxmlformats.org/drawingml/2006/lockedCanvas" xmlns:pic="http://schemas.openxmlformats.org/drawingml/2006/picture" xmlns:o="urn:schemas-microsoft-com:office:office" xmlns:v="urn:schemas-microsoft-com:vml" xmlns:w10="urn:schemas-microsoft-com:office:word" xmlns:w="http://schemas.openxmlformats.org/wordprocessingml/2006/main" xmlns:a14="http://schemas.microsoft.com/office/drawing/2010/main" xmlns="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>
                <a:solidFill>
                  <a:schemeClr val="accent1"/>
                </a:solidFill>
              </a14:hiddenFill>
            </a:ext>
            <a:ext uri="{91240B29-F687-4F45-9708-019B960494DF}">
              <a14:hiddenLine xmlns:lc="http://schemas.openxmlformats.org/drawingml/2006/lockedCanvas" xmlns:pic="http://schemas.openxmlformats.org/drawingml/2006/picture" xmlns:o="urn:schemas-microsoft-com:office:office" xmlns:v="urn:schemas-microsoft-com:vml" xmlns:w10="urn:schemas-microsoft-com:office:word" xmlns:w="http://schemas.openxmlformats.org/wordprocessingml/2006/main" xmlns:a14="http://schemas.microsoft.com/office/drawing/2010/main" xmlns="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lc="http://schemas.openxmlformats.org/drawingml/2006/lockedCanvas" xmlns:pic="http://schemas.openxmlformats.org/drawingml/2006/picture" xmlns:o="urn:schemas-microsoft-com:office:office" xmlns:v="urn:schemas-microsoft-com:vml" xmlns:w10="urn:schemas-microsoft-com:office:word" xmlns:w="http://schemas.openxmlformats.org/wordprocessingml/2006/main" xmlns:a14="http://schemas.microsoft.com/office/drawing/2010/main" xmlns="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689</TotalTime>
  <Words>266</Words>
  <PresentationFormat>Экран (4:3)</PresentationFormat>
  <Paragraphs>84</Paragraphs>
  <Slides>10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Слайд 1</vt:lpstr>
      <vt:lpstr> Социальные программы по оздоровлению членов Профсоюза    </vt:lpstr>
      <vt:lpstr>Оздоровительная программа МБОУ ДО оздоровительно-образовательного центра</vt:lpstr>
      <vt:lpstr>Слайд 4</vt:lpstr>
      <vt:lpstr> Спортивные мероприятия для  членов Профсоюза г. Камышина </vt:lpstr>
      <vt:lpstr>Слайд 6</vt:lpstr>
      <vt:lpstr>XIV Спартакиада работников  образования  г. Камышина - 2021</vt:lpstr>
      <vt:lpstr>Слайд 8</vt:lpstr>
      <vt:lpstr>Оздоровление ветеранов  педагогического труда</vt:lpstr>
      <vt:lpstr>Оздоровление членов Профсоюза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72</cp:revision>
  <dcterms:created xsi:type="dcterms:W3CDTF">2020-09-01T10:16:08Z</dcterms:created>
  <dcterms:modified xsi:type="dcterms:W3CDTF">2021-04-29T12:36:47Z</dcterms:modified>
</cp:coreProperties>
</file>