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6" r:id="rId2"/>
    <p:sldId id="290" r:id="rId3"/>
    <p:sldId id="314" r:id="rId4"/>
    <p:sldId id="310" r:id="rId5"/>
    <p:sldId id="291" r:id="rId6"/>
    <p:sldId id="312" r:id="rId7"/>
    <p:sldId id="292" r:id="rId8"/>
    <p:sldId id="293" r:id="rId9"/>
    <p:sldId id="315" r:id="rId10"/>
    <p:sldId id="313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1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376"/>
    <a:srgbClr val="2F5EB0"/>
    <a:srgbClr val="00C0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2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1446" y="114"/>
      </p:cViewPr>
      <p:guideLst>
        <p:guide orient="horz" pos="33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5A1433-A008-45AE-8B50-905A35FAF17A}" type="datetimeFigureOut">
              <a:rPr lang="ru-RU" smtClean="0"/>
              <a:t>14.05.2021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3B24CC-34D5-4146-A6F7-FB731C274E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05816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14.05.2021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079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14.05.2021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57274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14.05.2021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22617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-6351" y="-14288"/>
            <a:ext cx="9186863" cy="871538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6200000" scaled="1"/>
            <a:tileRect/>
          </a:grad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6065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4"/>
          <p:cNvSpPr/>
          <p:nvPr userDrawn="1"/>
        </p:nvSpPr>
        <p:spPr bwMode="auto">
          <a:xfrm>
            <a:off x="-32" y="6643710"/>
            <a:ext cx="9186863" cy="214314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6200000" scaled="1"/>
            <a:tileRect/>
          </a:grad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58066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14.05.2021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37117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14.05.2021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6369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14.05.2021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5762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14.05.2021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0027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14.05.2021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53355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14.05.2021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87541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14.05.2021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56952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14.05.2021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4169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FFB779-270B-4192-84BA-A697F48306DC}" type="datetimeFigureOut">
              <a:rPr lang="ru-RU" smtClean="0"/>
              <a:t>14.05.2021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4979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2"/>
          <p:cNvSpPr>
            <a:spLocks/>
          </p:cNvSpPr>
          <p:nvPr/>
        </p:nvSpPr>
        <p:spPr bwMode="auto">
          <a:xfrm>
            <a:off x="4214811" y="801198"/>
            <a:ext cx="4972020" cy="6000791"/>
          </a:xfrm>
          <a:custGeom>
            <a:avLst/>
            <a:gdLst>
              <a:gd name="T0" fmla="*/ 3457570 w 7144661"/>
              <a:gd name="T1" fmla="*/ 0 h 6858000"/>
              <a:gd name="T2" fmla="*/ 7147365 w 7144661"/>
              <a:gd name="T3" fmla="*/ 0 h 6858000"/>
              <a:gd name="T4" fmla="*/ 7147365 w 7144661"/>
              <a:gd name="T5" fmla="*/ 6858000 h 6858000"/>
              <a:gd name="T6" fmla="*/ 0 w 7144661"/>
              <a:gd name="T7" fmla="*/ 6858000 h 6858000"/>
              <a:gd name="T8" fmla="*/ 3457570 w 7144661"/>
              <a:gd name="T9" fmla="*/ 0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144661"/>
              <a:gd name="T16" fmla="*/ 0 h 6858000"/>
              <a:gd name="T17" fmla="*/ 7144661 w 7144661"/>
              <a:gd name="T18" fmla="*/ 6858000 h 6858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144661" h="6858000">
                <a:moveTo>
                  <a:pt x="3456261" y="0"/>
                </a:moveTo>
                <a:lnTo>
                  <a:pt x="7144661" y="0"/>
                </a:lnTo>
                <a:lnTo>
                  <a:pt x="7144661" y="6858000"/>
                </a:lnTo>
                <a:lnTo>
                  <a:pt x="0" y="6858000"/>
                </a:lnTo>
                <a:lnTo>
                  <a:pt x="3456261" y="0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57150" cmpd="sng">
            <a:noFill/>
            <a:round/>
            <a:headEnd/>
            <a:tailEnd/>
          </a:ln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" name="矩形 4"/>
          <p:cNvSpPr/>
          <p:nvPr/>
        </p:nvSpPr>
        <p:spPr bwMode="auto">
          <a:xfrm>
            <a:off x="-32" y="6643710"/>
            <a:ext cx="9186863" cy="214314"/>
          </a:xfrm>
          <a:prstGeom prst="rect">
            <a:avLst/>
          </a:prstGeom>
          <a:solidFill>
            <a:schemeClr val="accent5">
              <a:lumMod val="50000"/>
            </a:schemeClr>
          </a:solid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矩形 4"/>
          <p:cNvSpPr/>
          <p:nvPr/>
        </p:nvSpPr>
        <p:spPr bwMode="auto">
          <a:xfrm>
            <a:off x="-6351" y="-14288"/>
            <a:ext cx="9186863" cy="871538"/>
          </a:xfrm>
          <a:prstGeom prst="rect">
            <a:avLst/>
          </a:prstGeom>
          <a:solidFill>
            <a:schemeClr val="accent5">
              <a:lumMod val="50000"/>
            </a:schemeClr>
          </a:solid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0" y="1269175"/>
            <a:ext cx="6243386" cy="107171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4000" b="1" kern="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YaHei" pitchFamily="34" charset="-122"/>
              <a:ea typeface="Microsoft YaHei" pitchFamily="34" charset="-122"/>
            </a:endParaRPr>
          </a:p>
          <a:p>
            <a:pPr algn="ctr"/>
            <a:endParaRPr lang="ru-RU" sz="4000" b="1" kern="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YaHei" pitchFamily="34" charset="-122"/>
              <a:ea typeface="Microsoft YaHei" pitchFamily="34" charset="-122"/>
            </a:endParaRPr>
          </a:p>
          <a:p>
            <a:pPr algn="ctr"/>
            <a:r>
              <a:rPr lang="ru-RU" sz="4000" b="1" kern="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YaHei" pitchFamily="34" charset="-122"/>
                <a:ea typeface="Microsoft YaHei" pitchFamily="34" charset="-122"/>
              </a:rPr>
              <a:t>Реализация проекта «Радуга здоровья»</a:t>
            </a:r>
          </a:p>
        </p:txBody>
      </p:sp>
      <p:sp>
        <p:nvSpPr>
          <p:cNvPr id="19" name="Freeform 9"/>
          <p:cNvSpPr>
            <a:spLocks/>
          </p:cNvSpPr>
          <p:nvPr/>
        </p:nvSpPr>
        <p:spPr bwMode="auto">
          <a:xfrm>
            <a:off x="5876871" y="2092094"/>
            <a:ext cx="1832538" cy="1665944"/>
          </a:xfrm>
          <a:custGeom>
            <a:avLst/>
            <a:gdLst>
              <a:gd name="T0" fmla="*/ 66 w 931"/>
              <a:gd name="T1" fmla="*/ 0 h 931"/>
              <a:gd name="T2" fmla="*/ 867 w 931"/>
              <a:gd name="T3" fmla="*/ 0 h 931"/>
              <a:gd name="T4" fmla="*/ 891 w 931"/>
              <a:gd name="T5" fmla="*/ 5 h 931"/>
              <a:gd name="T6" fmla="*/ 912 w 931"/>
              <a:gd name="T7" fmla="*/ 19 h 931"/>
              <a:gd name="T8" fmla="*/ 926 w 931"/>
              <a:gd name="T9" fmla="*/ 40 h 931"/>
              <a:gd name="T10" fmla="*/ 931 w 931"/>
              <a:gd name="T11" fmla="*/ 64 h 931"/>
              <a:gd name="T12" fmla="*/ 931 w 931"/>
              <a:gd name="T13" fmla="*/ 864 h 931"/>
              <a:gd name="T14" fmla="*/ 926 w 931"/>
              <a:gd name="T15" fmla="*/ 891 h 931"/>
              <a:gd name="T16" fmla="*/ 912 w 931"/>
              <a:gd name="T17" fmla="*/ 912 h 931"/>
              <a:gd name="T18" fmla="*/ 891 w 931"/>
              <a:gd name="T19" fmla="*/ 926 h 931"/>
              <a:gd name="T20" fmla="*/ 867 w 931"/>
              <a:gd name="T21" fmla="*/ 931 h 931"/>
              <a:gd name="T22" fmla="*/ 66 w 931"/>
              <a:gd name="T23" fmla="*/ 931 h 931"/>
              <a:gd name="T24" fmla="*/ 40 w 931"/>
              <a:gd name="T25" fmla="*/ 926 h 931"/>
              <a:gd name="T26" fmla="*/ 19 w 931"/>
              <a:gd name="T27" fmla="*/ 912 h 931"/>
              <a:gd name="T28" fmla="*/ 5 w 931"/>
              <a:gd name="T29" fmla="*/ 891 h 931"/>
              <a:gd name="T30" fmla="*/ 0 w 931"/>
              <a:gd name="T31" fmla="*/ 864 h 931"/>
              <a:gd name="T32" fmla="*/ 0 w 931"/>
              <a:gd name="T33" fmla="*/ 64 h 931"/>
              <a:gd name="T34" fmla="*/ 5 w 931"/>
              <a:gd name="T35" fmla="*/ 40 h 931"/>
              <a:gd name="T36" fmla="*/ 19 w 931"/>
              <a:gd name="T37" fmla="*/ 19 h 931"/>
              <a:gd name="T38" fmla="*/ 40 w 931"/>
              <a:gd name="T39" fmla="*/ 5 h 931"/>
              <a:gd name="T40" fmla="*/ 66 w 931"/>
              <a:gd name="T41" fmla="*/ 0 h 9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31" h="931">
                <a:moveTo>
                  <a:pt x="66" y="0"/>
                </a:moveTo>
                <a:lnTo>
                  <a:pt x="867" y="0"/>
                </a:lnTo>
                <a:lnTo>
                  <a:pt x="891" y="5"/>
                </a:lnTo>
                <a:lnTo>
                  <a:pt x="912" y="19"/>
                </a:lnTo>
                <a:lnTo>
                  <a:pt x="926" y="40"/>
                </a:lnTo>
                <a:lnTo>
                  <a:pt x="931" y="64"/>
                </a:lnTo>
                <a:lnTo>
                  <a:pt x="931" y="864"/>
                </a:lnTo>
                <a:lnTo>
                  <a:pt x="926" y="891"/>
                </a:lnTo>
                <a:lnTo>
                  <a:pt x="912" y="912"/>
                </a:lnTo>
                <a:lnTo>
                  <a:pt x="891" y="926"/>
                </a:lnTo>
                <a:lnTo>
                  <a:pt x="867" y="931"/>
                </a:lnTo>
                <a:lnTo>
                  <a:pt x="66" y="931"/>
                </a:lnTo>
                <a:lnTo>
                  <a:pt x="40" y="926"/>
                </a:lnTo>
                <a:lnTo>
                  <a:pt x="19" y="912"/>
                </a:lnTo>
                <a:lnTo>
                  <a:pt x="5" y="891"/>
                </a:lnTo>
                <a:lnTo>
                  <a:pt x="0" y="864"/>
                </a:lnTo>
                <a:lnTo>
                  <a:pt x="0" y="64"/>
                </a:lnTo>
                <a:lnTo>
                  <a:pt x="5" y="40"/>
                </a:lnTo>
                <a:lnTo>
                  <a:pt x="19" y="19"/>
                </a:lnTo>
                <a:lnTo>
                  <a:pt x="40" y="5"/>
                </a:lnTo>
                <a:lnTo>
                  <a:pt x="66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0">
            <a:noFill/>
            <a:prstDash val="solid"/>
            <a:round/>
            <a:headEnd/>
            <a:tailEnd/>
          </a:ln>
          <a:effectLst>
            <a:outerShdw blurRad="177800" dist="2032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" name="Freeform 11"/>
          <p:cNvSpPr>
            <a:spLocks/>
          </p:cNvSpPr>
          <p:nvPr/>
        </p:nvSpPr>
        <p:spPr bwMode="auto">
          <a:xfrm>
            <a:off x="5457685" y="3266848"/>
            <a:ext cx="984178" cy="900075"/>
          </a:xfrm>
          <a:custGeom>
            <a:avLst/>
            <a:gdLst>
              <a:gd name="T0" fmla="*/ 65 w 500"/>
              <a:gd name="T1" fmla="*/ 0 h 503"/>
              <a:gd name="T2" fmla="*/ 436 w 500"/>
              <a:gd name="T3" fmla="*/ 0 h 503"/>
              <a:gd name="T4" fmla="*/ 460 w 500"/>
              <a:gd name="T5" fmla="*/ 5 h 503"/>
              <a:gd name="T6" fmla="*/ 481 w 500"/>
              <a:gd name="T7" fmla="*/ 19 h 503"/>
              <a:gd name="T8" fmla="*/ 495 w 500"/>
              <a:gd name="T9" fmla="*/ 40 h 503"/>
              <a:gd name="T10" fmla="*/ 500 w 500"/>
              <a:gd name="T11" fmla="*/ 67 h 503"/>
              <a:gd name="T12" fmla="*/ 500 w 500"/>
              <a:gd name="T13" fmla="*/ 436 h 503"/>
              <a:gd name="T14" fmla="*/ 495 w 500"/>
              <a:gd name="T15" fmla="*/ 462 h 503"/>
              <a:gd name="T16" fmla="*/ 481 w 500"/>
              <a:gd name="T17" fmla="*/ 483 h 503"/>
              <a:gd name="T18" fmla="*/ 460 w 500"/>
              <a:gd name="T19" fmla="*/ 497 h 503"/>
              <a:gd name="T20" fmla="*/ 436 w 500"/>
              <a:gd name="T21" fmla="*/ 503 h 503"/>
              <a:gd name="T22" fmla="*/ 65 w 500"/>
              <a:gd name="T23" fmla="*/ 503 h 503"/>
              <a:gd name="T24" fmla="*/ 40 w 500"/>
              <a:gd name="T25" fmla="*/ 497 h 503"/>
              <a:gd name="T26" fmla="*/ 19 w 500"/>
              <a:gd name="T27" fmla="*/ 483 h 503"/>
              <a:gd name="T28" fmla="*/ 5 w 500"/>
              <a:gd name="T29" fmla="*/ 462 h 503"/>
              <a:gd name="T30" fmla="*/ 0 w 500"/>
              <a:gd name="T31" fmla="*/ 436 h 503"/>
              <a:gd name="T32" fmla="*/ 0 w 500"/>
              <a:gd name="T33" fmla="*/ 67 h 503"/>
              <a:gd name="T34" fmla="*/ 5 w 500"/>
              <a:gd name="T35" fmla="*/ 40 h 503"/>
              <a:gd name="T36" fmla="*/ 19 w 500"/>
              <a:gd name="T37" fmla="*/ 19 h 503"/>
              <a:gd name="T38" fmla="*/ 40 w 500"/>
              <a:gd name="T39" fmla="*/ 5 h 503"/>
              <a:gd name="T40" fmla="*/ 65 w 500"/>
              <a:gd name="T41" fmla="*/ 0 h 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00" h="503">
                <a:moveTo>
                  <a:pt x="65" y="0"/>
                </a:moveTo>
                <a:lnTo>
                  <a:pt x="436" y="0"/>
                </a:lnTo>
                <a:lnTo>
                  <a:pt x="460" y="5"/>
                </a:lnTo>
                <a:lnTo>
                  <a:pt x="481" y="19"/>
                </a:lnTo>
                <a:lnTo>
                  <a:pt x="495" y="40"/>
                </a:lnTo>
                <a:lnTo>
                  <a:pt x="500" y="67"/>
                </a:lnTo>
                <a:lnTo>
                  <a:pt x="500" y="436"/>
                </a:lnTo>
                <a:lnTo>
                  <a:pt x="495" y="462"/>
                </a:lnTo>
                <a:lnTo>
                  <a:pt x="481" y="483"/>
                </a:lnTo>
                <a:lnTo>
                  <a:pt x="460" y="497"/>
                </a:lnTo>
                <a:lnTo>
                  <a:pt x="436" y="503"/>
                </a:lnTo>
                <a:lnTo>
                  <a:pt x="65" y="503"/>
                </a:lnTo>
                <a:lnTo>
                  <a:pt x="40" y="497"/>
                </a:lnTo>
                <a:lnTo>
                  <a:pt x="19" y="483"/>
                </a:lnTo>
                <a:lnTo>
                  <a:pt x="5" y="462"/>
                </a:lnTo>
                <a:lnTo>
                  <a:pt x="0" y="436"/>
                </a:lnTo>
                <a:lnTo>
                  <a:pt x="0" y="67"/>
                </a:lnTo>
                <a:lnTo>
                  <a:pt x="5" y="40"/>
                </a:lnTo>
                <a:lnTo>
                  <a:pt x="19" y="19"/>
                </a:lnTo>
                <a:lnTo>
                  <a:pt x="40" y="5"/>
                </a:lnTo>
                <a:lnTo>
                  <a:pt x="65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0">
            <a:noFill/>
            <a:prstDash val="solid"/>
            <a:round/>
            <a:headEnd/>
            <a:tailEnd/>
          </a:ln>
          <a:effectLst>
            <a:outerShdw blurRad="177800" dist="2032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2" name="Freeform 13"/>
          <p:cNvSpPr>
            <a:spLocks/>
          </p:cNvSpPr>
          <p:nvPr/>
        </p:nvSpPr>
        <p:spPr bwMode="auto">
          <a:xfrm>
            <a:off x="5457685" y="4503352"/>
            <a:ext cx="759785" cy="696082"/>
          </a:xfrm>
          <a:custGeom>
            <a:avLst/>
            <a:gdLst>
              <a:gd name="T0" fmla="*/ 75 w 386"/>
              <a:gd name="T1" fmla="*/ 0 h 389"/>
              <a:gd name="T2" fmla="*/ 311 w 386"/>
              <a:gd name="T3" fmla="*/ 0 h 389"/>
              <a:gd name="T4" fmla="*/ 336 w 386"/>
              <a:gd name="T5" fmla="*/ 4 h 389"/>
              <a:gd name="T6" fmla="*/ 357 w 386"/>
              <a:gd name="T7" fmla="*/ 14 h 389"/>
              <a:gd name="T8" fmla="*/ 372 w 386"/>
              <a:gd name="T9" fmla="*/ 32 h 389"/>
              <a:gd name="T10" fmla="*/ 383 w 386"/>
              <a:gd name="T11" fmla="*/ 53 h 389"/>
              <a:gd name="T12" fmla="*/ 386 w 386"/>
              <a:gd name="T13" fmla="*/ 76 h 389"/>
              <a:gd name="T14" fmla="*/ 386 w 386"/>
              <a:gd name="T15" fmla="*/ 312 h 389"/>
              <a:gd name="T16" fmla="*/ 383 w 386"/>
              <a:gd name="T17" fmla="*/ 337 h 389"/>
              <a:gd name="T18" fmla="*/ 372 w 386"/>
              <a:gd name="T19" fmla="*/ 358 h 389"/>
              <a:gd name="T20" fmla="*/ 357 w 386"/>
              <a:gd name="T21" fmla="*/ 373 h 389"/>
              <a:gd name="T22" fmla="*/ 336 w 386"/>
              <a:gd name="T23" fmla="*/ 384 h 389"/>
              <a:gd name="T24" fmla="*/ 311 w 386"/>
              <a:gd name="T25" fmla="*/ 389 h 389"/>
              <a:gd name="T26" fmla="*/ 75 w 386"/>
              <a:gd name="T27" fmla="*/ 389 h 389"/>
              <a:gd name="T28" fmla="*/ 50 w 386"/>
              <a:gd name="T29" fmla="*/ 384 h 389"/>
              <a:gd name="T30" fmla="*/ 29 w 386"/>
              <a:gd name="T31" fmla="*/ 373 h 389"/>
              <a:gd name="T32" fmla="*/ 14 w 386"/>
              <a:gd name="T33" fmla="*/ 358 h 389"/>
              <a:gd name="T34" fmla="*/ 3 w 386"/>
              <a:gd name="T35" fmla="*/ 337 h 389"/>
              <a:gd name="T36" fmla="*/ 0 w 386"/>
              <a:gd name="T37" fmla="*/ 312 h 389"/>
              <a:gd name="T38" fmla="*/ 0 w 386"/>
              <a:gd name="T39" fmla="*/ 76 h 389"/>
              <a:gd name="T40" fmla="*/ 3 w 386"/>
              <a:gd name="T41" fmla="*/ 53 h 389"/>
              <a:gd name="T42" fmla="*/ 14 w 386"/>
              <a:gd name="T43" fmla="*/ 32 h 389"/>
              <a:gd name="T44" fmla="*/ 29 w 386"/>
              <a:gd name="T45" fmla="*/ 14 h 389"/>
              <a:gd name="T46" fmla="*/ 50 w 386"/>
              <a:gd name="T47" fmla="*/ 4 h 389"/>
              <a:gd name="T48" fmla="*/ 75 w 386"/>
              <a:gd name="T49" fmla="*/ 0 h 3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86" h="389">
                <a:moveTo>
                  <a:pt x="75" y="0"/>
                </a:moveTo>
                <a:lnTo>
                  <a:pt x="311" y="0"/>
                </a:lnTo>
                <a:lnTo>
                  <a:pt x="336" y="4"/>
                </a:lnTo>
                <a:lnTo>
                  <a:pt x="357" y="14"/>
                </a:lnTo>
                <a:lnTo>
                  <a:pt x="372" y="32"/>
                </a:lnTo>
                <a:lnTo>
                  <a:pt x="383" y="53"/>
                </a:lnTo>
                <a:lnTo>
                  <a:pt x="386" y="76"/>
                </a:lnTo>
                <a:lnTo>
                  <a:pt x="386" y="312"/>
                </a:lnTo>
                <a:lnTo>
                  <a:pt x="383" y="337"/>
                </a:lnTo>
                <a:lnTo>
                  <a:pt x="372" y="358"/>
                </a:lnTo>
                <a:lnTo>
                  <a:pt x="357" y="373"/>
                </a:lnTo>
                <a:lnTo>
                  <a:pt x="336" y="384"/>
                </a:lnTo>
                <a:lnTo>
                  <a:pt x="311" y="389"/>
                </a:lnTo>
                <a:lnTo>
                  <a:pt x="75" y="389"/>
                </a:lnTo>
                <a:lnTo>
                  <a:pt x="50" y="384"/>
                </a:lnTo>
                <a:lnTo>
                  <a:pt x="29" y="373"/>
                </a:lnTo>
                <a:lnTo>
                  <a:pt x="14" y="358"/>
                </a:lnTo>
                <a:lnTo>
                  <a:pt x="3" y="337"/>
                </a:lnTo>
                <a:lnTo>
                  <a:pt x="0" y="312"/>
                </a:lnTo>
                <a:lnTo>
                  <a:pt x="0" y="76"/>
                </a:lnTo>
                <a:lnTo>
                  <a:pt x="3" y="53"/>
                </a:lnTo>
                <a:lnTo>
                  <a:pt x="14" y="32"/>
                </a:lnTo>
                <a:lnTo>
                  <a:pt x="29" y="14"/>
                </a:lnTo>
                <a:lnTo>
                  <a:pt x="50" y="4"/>
                </a:lnTo>
                <a:lnTo>
                  <a:pt x="75" y="0"/>
                </a:lnTo>
                <a:close/>
              </a:path>
            </a:pathLst>
          </a:custGeom>
          <a:gradFill flip="none" rotWithShape="1">
            <a:gsLst>
              <a:gs pos="3000">
                <a:sysClr val="window" lastClr="FFFFFF">
                  <a:lumMod val="75000"/>
                </a:sysClr>
              </a:gs>
              <a:gs pos="59000">
                <a:srgbClr val="FBFBFB"/>
              </a:gs>
            </a:gsLst>
            <a:lin ang="2700000" scaled="1"/>
            <a:tileRect/>
          </a:gradFill>
          <a:ln w="57150">
            <a:noFill/>
            <a:prstDash val="solid"/>
            <a:round/>
            <a:headEnd/>
            <a:tailEnd/>
          </a:ln>
          <a:effectLst>
            <a:outerShdw blurRad="177800" dist="2032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3" name="Freeform 15"/>
          <p:cNvSpPr>
            <a:spLocks/>
          </p:cNvSpPr>
          <p:nvPr/>
        </p:nvSpPr>
        <p:spPr bwMode="auto">
          <a:xfrm>
            <a:off x="7040592" y="929874"/>
            <a:ext cx="2034685" cy="1804569"/>
          </a:xfrm>
          <a:custGeom>
            <a:avLst/>
            <a:gdLst>
              <a:gd name="T0" fmla="*/ 77 w 1306"/>
              <a:gd name="T1" fmla="*/ 0 h 1306"/>
              <a:gd name="T2" fmla="*/ 1231 w 1306"/>
              <a:gd name="T3" fmla="*/ 0 h 1306"/>
              <a:gd name="T4" fmla="*/ 1254 w 1306"/>
              <a:gd name="T5" fmla="*/ 4 h 1306"/>
              <a:gd name="T6" fmla="*/ 1275 w 1306"/>
              <a:gd name="T7" fmla="*/ 16 h 1306"/>
              <a:gd name="T8" fmla="*/ 1292 w 1306"/>
              <a:gd name="T9" fmla="*/ 32 h 1306"/>
              <a:gd name="T10" fmla="*/ 1303 w 1306"/>
              <a:gd name="T11" fmla="*/ 53 h 1306"/>
              <a:gd name="T12" fmla="*/ 1306 w 1306"/>
              <a:gd name="T13" fmla="*/ 77 h 1306"/>
              <a:gd name="T14" fmla="*/ 1306 w 1306"/>
              <a:gd name="T15" fmla="*/ 1231 h 1306"/>
              <a:gd name="T16" fmla="*/ 1303 w 1306"/>
              <a:gd name="T17" fmla="*/ 1254 h 1306"/>
              <a:gd name="T18" fmla="*/ 1292 w 1306"/>
              <a:gd name="T19" fmla="*/ 1275 h 1306"/>
              <a:gd name="T20" fmla="*/ 1275 w 1306"/>
              <a:gd name="T21" fmla="*/ 1292 h 1306"/>
              <a:gd name="T22" fmla="*/ 1254 w 1306"/>
              <a:gd name="T23" fmla="*/ 1303 h 1306"/>
              <a:gd name="T24" fmla="*/ 1231 w 1306"/>
              <a:gd name="T25" fmla="*/ 1306 h 1306"/>
              <a:gd name="T26" fmla="*/ 77 w 1306"/>
              <a:gd name="T27" fmla="*/ 1306 h 1306"/>
              <a:gd name="T28" fmla="*/ 53 w 1306"/>
              <a:gd name="T29" fmla="*/ 1303 h 1306"/>
              <a:gd name="T30" fmla="*/ 32 w 1306"/>
              <a:gd name="T31" fmla="*/ 1292 h 1306"/>
              <a:gd name="T32" fmla="*/ 16 w 1306"/>
              <a:gd name="T33" fmla="*/ 1275 h 1306"/>
              <a:gd name="T34" fmla="*/ 4 w 1306"/>
              <a:gd name="T35" fmla="*/ 1254 h 1306"/>
              <a:gd name="T36" fmla="*/ 0 w 1306"/>
              <a:gd name="T37" fmla="*/ 1231 h 1306"/>
              <a:gd name="T38" fmla="*/ 0 w 1306"/>
              <a:gd name="T39" fmla="*/ 77 h 1306"/>
              <a:gd name="T40" fmla="*/ 4 w 1306"/>
              <a:gd name="T41" fmla="*/ 53 h 1306"/>
              <a:gd name="T42" fmla="*/ 16 w 1306"/>
              <a:gd name="T43" fmla="*/ 32 h 1306"/>
              <a:gd name="T44" fmla="*/ 32 w 1306"/>
              <a:gd name="T45" fmla="*/ 16 h 1306"/>
              <a:gd name="T46" fmla="*/ 53 w 1306"/>
              <a:gd name="T47" fmla="*/ 4 h 1306"/>
              <a:gd name="T48" fmla="*/ 77 w 1306"/>
              <a:gd name="T49" fmla="*/ 0 h 1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306" h="1306">
                <a:moveTo>
                  <a:pt x="77" y="0"/>
                </a:moveTo>
                <a:lnTo>
                  <a:pt x="1231" y="0"/>
                </a:lnTo>
                <a:lnTo>
                  <a:pt x="1254" y="4"/>
                </a:lnTo>
                <a:lnTo>
                  <a:pt x="1275" y="16"/>
                </a:lnTo>
                <a:lnTo>
                  <a:pt x="1292" y="32"/>
                </a:lnTo>
                <a:lnTo>
                  <a:pt x="1303" y="53"/>
                </a:lnTo>
                <a:lnTo>
                  <a:pt x="1306" y="77"/>
                </a:lnTo>
                <a:lnTo>
                  <a:pt x="1306" y="1231"/>
                </a:lnTo>
                <a:lnTo>
                  <a:pt x="1303" y="1254"/>
                </a:lnTo>
                <a:lnTo>
                  <a:pt x="1292" y="1275"/>
                </a:lnTo>
                <a:lnTo>
                  <a:pt x="1275" y="1292"/>
                </a:lnTo>
                <a:lnTo>
                  <a:pt x="1254" y="1303"/>
                </a:lnTo>
                <a:lnTo>
                  <a:pt x="1231" y="1306"/>
                </a:lnTo>
                <a:lnTo>
                  <a:pt x="77" y="1306"/>
                </a:lnTo>
                <a:lnTo>
                  <a:pt x="53" y="1303"/>
                </a:lnTo>
                <a:lnTo>
                  <a:pt x="32" y="1292"/>
                </a:lnTo>
                <a:lnTo>
                  <a:pt x="16" y="1275"/>
                </a:lnTo>
                <a:lnTo>
                  <a:pt x="4" y="1254"/>
                </a:lnTo>
                <a:lnTo>
                  <a:pt x="0" y="1231"/>
                </a:lnTo>
                <a:lnTo>
                  <a:pt x="0" y="77"/>
                </a:lnTo>
                <a:lnTo>
                  <a:pt x="4" y="53"/>
                </a:lnTo>
                <a:lnTo>
                  <a:pt x="16" y="32"/>
                </a:lnTo>
                <a:lnTo>
                  <a:pt x="32" y="16"/>
                </a:lnTo>
                <a:lnTo>
                  <a:pt x="53" y="4"/>
                </a:lnTo>
                <a:lnTo>
                  <a:pt x="77" y="0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 w="57150">
            <a:noFill/>
            <a:prstDash val="solid"/>
            <a:round/>
            <a:headEnd/>
            <a:tailEnd/>
          </a:ln>
          <a:effectLst>
            <a:outerShdw blurRad="177800" dist="2032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28580" tIns="64290" rIns="128580" bIns="64290" numCol="1" anchor="ctr" anchorCtr="1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000" b="0" i="0" u="none" strike="noStrike" kern="0" cap="none" spc="0" normalizeH="0" baseline="0" noProof="0" dirty="0">
              <a:ln>
                <a:noFill/>
              </a:ln>
              <a:solidFill>
                <a:srgbClr val="AE002B"/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sp>
        <p:nvSpPr>
          <p:cNvPr id="27" name="Freeform 16"/>
          <p:cNvSpPr>
            <a:spLocks/>
          </p:cNvSpPr>
          <p:nvPr/>
        </p:nvSpPr>
        <p:spPr bwMode="auto">
          <a:xfrm>
            <a:off x="5578085" y="3172040"/>
            <a:ext cx="1619956" cy="1488851"/>
          </a:xfrm>
          <a:custGeom>
            <a:avLst/>
            <a:gdLst>
              <a:gd name="T0" fmla="*/ 62 w 636"/>
              <a:gd name="T1" fmla="*/ 0 h 635"/>
              <a:gd name="T2" fmla="*/ 574 w 636"/>
              <a:gd name="T3" fmla="*/ 0 h 635"/>
              <a:gd name="T4" fmla="*/ 597 w 636"/>
              <a:gd name="T5" fmla="*/ 5 h 635"/>
              <a:gd name="T6" fmla="*/ 618 w 636"/>
              <a:gd name="T7" fmla="*/ 17 h 635"/>
              <a:gd name="T8" fmla="*/ 631 w 636"/>
              <a:gd name="T9" fmla="*/ 37 h 635"/>
              <a:gd name="T10" fmla="*/ 636 w 636"/>
              <a:gd name="T11" fmla="*/ 61 h 635"/>
              <a:gd name="T12" fmla="*/ 636 w 636"/>
              <a:gd name="T13" fmla="*/ 574 h 635"/>
              <a:gd name="T14" fmla="*/ 631 w 636"/>
              <a:gd name="T15" fmla="*/ 597 h 635"/>
              <a:gd name="T16" fmla="*/ 618 w 636"/>
              <a:gd name="T17" fmla="*/ 616 h 635"/>
              <a:gd name="T18" fmla="*/ 597 w 636"/>
              <a:gd name="T19" fmla="*/ 630 h 635"/>
              <a:gd name="T20" fmla="*/ 574 w 636"/>
              <a:gd name="T21" fmla="*/ 635 h 635"/>
              <a:gd name="T22" fmla="*/ 62 w 636"/>
              <a:gd name="T23" fmla="*/ 635 h 635"/>
              <a:gd name="T24" fmla="*/ 39 w 636"/>
              <a:gd name="T25" fmla="*/ 630 h 635"/>
              <a:gd name="T26" fmla="*/ 18 w 636"/>
              <a:gd name="T27" fmla="*/ 616 h 635"/>
              <a:gd name="T28" fmla="*/ 5 w 636"/>
              <a:gd name="T29" fmla="*/ 597 h 635"/>
              <a:gd name="T30" fmla="*/ 0 w 636"/>
              <a:gd name="T31" fmla="*/ 574 h 635"/>
              <a:gd name="T32" fmla="*/ 0 w 636"/>
              <a:gd name="T33" fmla="*/ 61 h 635"/>
              <a:gd name="T34" fmla="*/ 5 w 636"/>
              <a:gd name="T35" fmla="*/ 37 h 635"/>
              <a:gd name="T36" fmla="*/ 18 w 636"/>
              <a:gd name="T37" fmla="*/ 17 h 635"/>
              <a:gd name="T38" fmla="*/ 39 w 636"/>
              <a:gd name="T39" fmla="*/ 5 h 635"/>
              <a:gd name="T40" fmla="*/ 62 w 636"/>
              <a:gd name="T41" fmla="*/ 0 h 6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36" h="635">
                <a:moveTo>
                  <a:pt x="62" y="0"/>
                </a:moveTo>
                <a:lnTo>
                  <a:pt x="574" y="0"/>
                </a:lnTo>
                <a:lnTo>
                  <a:pt x="597" y="5"/>
                </a:lnTo>
                <a:lnTo>
                  <a:pt x="618" y="17"/>
                </a:lnTo>
                <a:lnTo>
                  <a:pt x="631" y="37"/>
                </a:lnTo>
                <a:lnTo>
                  <a:pt x="636" y="61"/>
                </a:lnTo>
                <a:lnTo>
                  <a:pt x="636" y="574"/>
                </a:lnTo>
                <a:lnTo>
                  <a:pt x="631" y="597"/>
                </a:lnTo>
                <a:lnTo>
                  <a:pt x="618" y="616"/>
                </a:lnTo>
                <a:lnTo>
                  <a:pt x="597" y="630"/>
                </a:lnTo>
                <a:lnTo>
                  <a:pt x="574" y="635"/>
                </a:lnTo>
                <a:lnTo>
                  <a:pt x="62" y="635"/>
                </a:lnTo>
                <a:lnTo>
                  <a:pt x="39" y="630"/>
                </a:lnTo>
                <a:lnTo>
                  <a:pt x="18" y="616"/>
                </a:lnTo>
                <a:lnTo>
                  <a:pt x="5" y="597"/>
                </a:lnTo>
                <a:lnTo>
                  <a:pt x="0" y="574"/>
                </a:lnTo>
                <a:lnTo>
                  <a:pt x="0" y="61"/>
                </a:lnTo>
                <a:lnTo>
                  <a:pt x="5" y="37"/>
                </a:lnTo>
                <a:lnTo>
                  <a:pt x="18" y="17"/>
                </a:lnTo>
                <a:lnTo>
                  <a:pt x="39" y="5"/>
                </a:lnTo>
                <a:lnTo>
                  <a:pt x="62" y="0"/>
                </a:lnTo>
                <a:close/>
              </a:path>
            </a:pathLst>
          </a:custGeom>
          <a:gradFill flip="none" rotWithShape="1">
            <a:gsLst>
              <a:gs pos="3000">
                <a:sysClr val="window" lastClr="FFFFFF">
                  <a:lumMod val="75000"/>
                </a:sysClr>
              </a:gs>
              <a:gs pos="59000">
                <a:srgbClr val="FBFBFB"/>
              </a:gs>
            </a:gsLst>
            <a:lin ang="2700000" scaled="1"/>
            <a:tileRect/>
          </a:gradFill>
          <a:ln w="57150">
            <a:noFill/>
            <a:prstDash val="solid"/>
            <a:round/>
            <a:headEnd/>
            <a:tailEnd/>
          </a:ln>
          <a:effectLst>
            <a:outerShdw blurRad="177800" dist="2032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1754" y="32556"/>
            <a:ext cx="8873523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kern="0" dirty="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  <a:cs typeface="+mj-cs"/>
              </a:rPr>
              <a:t>ЗЛАТОУСТОВСКАЯ ОРГАНИЗАЦИЯ ПРОФСОЮЗА </a:t>
            </a:r>
            <a:endParaRPr lang="en-US" sz="2200" kern="0" dirty="0">
              <a:solidFill>
                <a:schemeClr val="bg1"/>
              </a:solidFill>
              <a:latin typeface="Microsoft YaHei" pitchFamily="34" charset="-122"/>
              <a:ea typeface="Microsoft YaHei" pitchFamily="34" charset="-122"/>
              <a:cs typeface="+mj-cs"/>
            </a:endParaRPr>
          </a:p>
          <a:p>
            <a:pPr algn="ctr"/>
            <a:r>
              <a:rPr lang="ru-RU" sz="2200" kern="0" dirty="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  <a:cs typeface="+mj-cs"/>
              </a:rPr>
              <a:t>РАБОТНИКОВ ОБРАЗОВАНИЯ И НАУКИ </a:t>
            </a:r>
          </a:p>
          <a:p>
            <a:pPr algn="ctr"/>
            <a:endParaRPr lang="ru-RU" sz="2200" dirty="0">
              <a:solidFill>
                <a:schemeClr val="bg1"/>
              </a:solidFill>
            </a:endParaRPr>
          </a:p>
        </p:txBody>
      </p:sp>
      <p:pic>
        <p:nvPicPr>
          <p:cNvPr id="16" name="Рисунок 15" descr="эмблема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24683" y="953788"/>
            <a:ext cx="1675769" cy="17102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6899236-ABAD-4B7F-A1D6-69850AF9E43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" y="2582378"/>
            <a:ext cx="5648989" cy="4050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6011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2"/>
          <p:cNvSpPr>
            <a:spLocks/>
          </p:cNvSpPr>
          <p:nvPr/>
        </p:nvSpPr>
        <p:spPr bwMode="auto">
          <a:xfrm>
            <a:off x="4214811" y="825663"/>
            <a:ext cx="4972020" cy="6000791"/>
          </a:xfrm>
          <a:custGeom>
            <a:avLst/>
            <a:gdLst>
              <a:gd name="T0" fmla="*/ 3457570 w 7144661"/>
              <a:gd name="T1" fmla="*/ 0 h 6858000"/>
              <a:gd name="T2" fmla="*/ 7147365 w 7144661"/>
              <a:gd name="T3" fmla="*/ 0 h 6858000"/>
              <a:gd name="T4" fmla="*/ 7147365 w 7144661"/>
              <a:gd name="T5" fmla="*/ 6858000 h 6858000"/>
              <a:gd name="T6" fmla="*/ 0 w 7144661"/>
              <a:gd name="T7" fmla="*/ 6858000 h 6858000"/>
              <a:gd name="T8" fmla="*/ 3457570 w 7144661"/>
              <a:gd name="T9" fmla="*/ 0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144661"/>
              <a:gd name="T16" fmla="*/ 0 h 6858000"/>
              <a:gd name="T17" fmla="*/ 7144661 w 7144661"/>
              <a:gd name="T18" fmla="*/ 6858000 h 6858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144661" h="6858000">
                <a:moveTo>
                  <a:pt x="3456261" y="0"/>
                </a:moveTo>
                <a:lnTo>
                  <a:pt x="7144661" y="0"/>
                </a:lnTo>
                <a:lnTo>
                  <a:pt x="7144661" y="6858000"/>
                </a:lnTo>
                <a:lnTo>
                  <a:pt x="0" y="6858000"/>
                </a:lnTo>
                <a:lnTo>
                  <a:pt x="3456261" y="0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57150" cmpd="sng">
            <a:noFill/>
            <a:round/>
            <a:headEnd/>
            <a:tailEnd/>
          </a:ln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" name="矩形 4"/>
          <p:cNvSpPr/>
          <p:nvPr/>
        </p:nvSpPr>
        <p:spPr bwMode="auto">
          <a:xfrm>
            <a:off x="-32" y="6643710"/>
            <a:ext cx="9186863" cy="214314"/>
          </a:xfrm>
          <a:prstGeom prst="rect">
            <a:avLst/>
          </a:prstGeom>
          <a:solidFill>
            <a:schemeClr val="accent5">
              <a:lumMod val="50000"/>
            </a:schemeClr>
          </a:solid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矩形 4"/>
          <p:cNvSpPr/>
          <p:nvPr/>
        </p:nvSpPr>
        <p:spPr bwMode="auto">
          <a:xfrm>
            <a:off x="-6351" y="-14288"/>
            <a:ext cx="9186863" cy="871538"/>
          </a:xfrm>
          <a:prstGeom prst="rect">
            <a:avLst/>
          </a:prstGeom>
          <a:solidFill>
            <a:schemeClr val="accent5">
              <a:lumMod val="50000"/>
            </a:schemeClr>
          </a:solid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-333330" y="3826059"/>
            <a:ext cx="6608233" cy="57036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4000" b="1" kern="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YaHei" pitchFamily="34" charset="-122"/>
              <a:ea typeface="Microsoft YaHei" pitchFamily="34" charset="-122"/>
            </a:endParaRPr>
          </a:p>
          <a:p>
            <a:pPr algn="ctr"/>
            <a:endParaRPr lang="ru-RU" sz="4000" b="1" kern="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YaHei" pitchFamily="34" charset="-122"/>
              <a:ea typeface="Microsoft YaHei" pitchFamily="34" charset="-122"/>
            </a:endParaRPr>
          </a:p>
          <a:p>
            <a:pPr algn="ctr"/>
            <a:endParaRPr lang="ru-RU" sz="4000" b="1" kern="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YaHei" pitchFamily="34" charset="-122"/>
              <a:ea typeface="Microsoft YaHei" pitchFamily="34" charset="-122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1754" y="32556"/>
            <a:ext cx="8873523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kern="0" dirty="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  <a:cs typeface="+mj-cs"/>
              </a:rPr>
              <a:t>ЗЛАТОУСТОВСКАЯ ОРГАНИЗАЦИЯ ПРОФСОЮЗА </a:t>
            </a:r>
            <a:endParaRPr lang="en-US" sz="2200" b="1" kern="0" dirty="0">
              <a:solidFill>
                <a:schemeClr val="bg1"/>
              </a:solidFill>
              <a:latin typeface="Microsoft YaHei" pitchFamily="34" charset="-122"/>
              <a:ea typeface="Microsoft YaHei" pitchFamily="34" charset="-122"/>
              <a:cs typeface="+mj-cs"/>
            </a:endParaRPr>
          </a:p>
          <a:p>
            <a:pPr algn="ctr"/>
            <a:r>
              <a:rPr lang="ru-RU" sz="2200" b="1" kern="0" dirty="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  <a:cs typeface="+mj-cs"/>
              </a:rPr>
              <a:t>РАБОТНИКОВ ОБРАЗОВАНИЯ И НАУКИ </a:t>
            </a:r>
          </a:p>
          <a:p>
            <a:pPr algn="ctr"/>
            <a:endParaRPr lang="ru-RU" sz="2200" dirty="0">
              <a:solidFill>
                <a:schemeClr val="bg1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3447"/>
            <a:ext cx="971660" cy="960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BB3B3C1-58AC-4E50-91D7-607718E7A89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4" t="6033" r="4811" b="7528"/>
          <a:stretch/>
        </p:blipFill>
        <p:spPr>
          <a:xfrm>
            <a:off x="3589323" y="983223"/>
            <a:ext cx="5591189" cy="4809223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56AC2212-A4A2-472A-B21B-85009F599395}"/>
              </a:ext>
            </a:extLst>
          </p:cNvPr>
          <p:cNvSpPr/>
          <p:nvPr/>
        </p:nvSpPr>
        <p:spPr>
          <a:xfrm>
            <a:off x="-6351" y="2137111"/>
            <a:ext cx="3650871" cy="16312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500" b="1" dirty="0">
                <a:solidFill>
                  <a:schemeClr val="accent1">
                    <a:lumMod val="75000"/>
                  </a:schemeClr>
                </a:solidFill>
              </a:rPr>
              <a:t>Пропаганда ЗОЖ:</a:t>
            </a:r>
          </a:p>
          <a:p>
            <a:r>
              <a:rPr lang="ru-RU" sz="2500" b="1" dirty="0">
                <a:solidFill>
                  <a:schemeClr val="accent1">
                    <a:lumMod val="75000"/>
                  </a:schemeClr>
                </a:solidFill>
              </a:rPr>
              <a:t>Более 300 листовок </a:t>
            </a:r>
          </a:p>
          <a:p>
            <a:r>
              <a:rPr lang="ru-RU" sz="2500" b="1" dirty="0">
                <a:solidFill>
                  <a:schemeClr val="accent1">
                    <a:lumMod val="75000"/>
                  </a:schemeClr>
                </a:solidFill>
              </a:rPr>
              <a:t>издано для пропаганды </a:t>
            </a:r>
          </a:p>
          <a:p>
            <a:r>
              <a:rPr lang="ru-RU" sz="2500" b="1" dirty="0">
                <a:solidFill>
                  <a:schemeClr val="accent1">
                    <a:lumMod val="75000"/>
                  </a:schemeClr>
                </a:solidFill>
              </a:rPr>
              <a:t>здорового образа жизни</a:t>
            </a:r>
          </a:p>
        </p:txBody>
      </p:sp>
    </p:spTree>
    <p:extLst>
      <p:ext uri="{BB962C8B-B14F-4D97-AF65-F5344CB8AC3E}">
        <p14:creationId xmlns:p14="http://schemas.microsoft.com/office/powerpoint/2010/main" val="19330626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2"/>
          <p:cNvSpPr>
            <a:spLocks/>
          </p:cNvSpPr>
          <p:nvPr/>
        </p:nvSpPr>
        <p:spPr bwMode="auto">
          <a:xfrm>
            <a:off x="4214811" y="857233"/>
            <a:ext cx="4972020" cy="6000791"/>
          </a:xfrm>
          <a:custGeom>
            <a:avLst/>
            <a:gdLst>
              <a:gd name="T0" fmla="*/ 3457570 w 7144661"/>
              <a:gd name="T1" fmla="*/ 0 h 6858000"/>
              <a:gd name="T2" fmla="*/ 7147365 w 7144661"/>
              <a:gd name="T3" fmla="*/ 0 h 6858000"/>
              <a:gd name="T4" fmla="*/ 7147365 w 7144661"/>
              <a:gd name="T5" fmla="*/ 6858000 h 6858000"/>
              <a:gd name="T6" fmla="*/ 0 w 7144661"/>
              <a:gd name="T7" fmla="*/ 6858000 h 6858000"/>
              <a:gd name="T8" fmla="*/ 3457570 w 7144661"/>
              <a:gd name="T9" fmla="*/ 0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144661"/>
              <a:gd name="T16" fmla="*/ 0 h 6858000"/>
              <a:gd name="T17" fmla="*/ 7144661 w 7144661"/>
              <a:gd name="T18" fmla="*/ 6858000 h 6858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144661" h="6858000">
                <a:moveTo>
                  <a:pt x="3456261" y="0"/>
                </a:moveTo>
                <a:lnTo>
                  <a:pt x="7144661" y="0"/>
                </a:lnTo>
                <a:lnTo>
                  <a:pt x="7144661" y="6858000"/>
                </a:lnTo>
                <a:lnTo>
                  <a:pt x="0" y="6858000"/>
                </a:lnTo>
                <a:lnTo>
                  <a:pt x="3456261" y="0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57150" cmpd="sng">
            <a:noFill/>
            <a:round/>
            <a:headEnd/>
            <a:tailEnd/>
          </a:ln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" name="矩形 4"/>
          <p:cNvSpPr/>
          <p:nvPr/>
        </p:nvSpPr>
        <p:spPr bwMode="auto">
          <a:xfrm>
            <a:off x="-32" y="6643710"/>
            <a:ext cx="9186863" cy="214314"/>
          </a:xfrm>
          <a:prstGeom prst="rect">
            <a:avLst/>
          </a:prstGeom>
          <a:solidFill>
            <a:schemeClr val="accent5">
              <a:lumMod val="50000"/>
            </a:schemeClr>
          </a:solid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矩形 4"/>
          <p:cNvSpPr/>
          <p:nvPr/>
        </p:nvSpPr>
        <p:spPr bwMode="auto">
          <a:xfrm>
            <a:off x="-6351" y="-14288"/>
            <a:ext cx="9186863" cy="871538"/>
          </a:xfrm>
          <a:prstGeom prst="rect">
            <a:avLst/>
          </a:prstGeom>
          <a:solidFill>
            <a:schemeClr val="accent5">
              <a:lumMod val="50000"/>
            </a:schemeClr>
          </a:solid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-333330" y="3826059"/>
            <a:ext cx="6608233" cy="57036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4000" b="1" kern="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YaHei" pitchFamily="34" charset="-122"/>
              <a:ea typeface="Microsoft YaHei" pitchFamily="34" charset="-122"/>
            </a:endParaRPr>
          </a:p>
          <a:p>
            <a:pPr algn="ctr"/>
            <a:endParaRPr lang="ru-RU" sz="4000" b="1" kern="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YaHei" pitchFamily="34" charset="-122"/>
              <a:ea typeface="Microsoft YaHei" pitchFamily="34" charset="-122"/>
            </a:endParaRPr>
          </a:p>
          <a:p>
            <a:pPr algn="ctr"/>
            <a:endParaRPr lang="ru-RU" sz="4000" b="1" kern="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YaHei" pitchFamily="34" charset="-122"/>
              <a:ea typeface="Microsoft YaHei" pitchFamily="34" charset="-122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1754" y="32556"/>
            <a:ext cx="8873523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kern="0" dirty="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  <a:cs typeface="+mj-cs"/>
              </a:rPr>
              <a:t>            Система спортивно-оздоровительной работы в Златоустовском Профсоюзе образования </a:t>
            </a:r>
          </a:p>
          <a:p>
            <a:pPr algn="ctr"/>
            <a:endParaRPr lang="ru-RU" sz="2200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41" y="-14288"/>
            <a:ext cx="824902" cy="8162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998A4046-1EF1-4547-A486-6188157190D4}"/>
              </a:ext>
            </a:extLst>
          </p:cNvPr>
          <p:cNvPicPr/>
          <p:nvPr/>
        </p:nvPicPr>
        <p:blipFill rotWithShape="1">
          <a:blip r:embed="rId3"/>
          <a:srcRect t="11586"/>
          <a:stretch/>
        </p:blipFill>
        <p:spPr>
          <a:xfrm>
            <a:off x="0" y="848841"/>
            <a:ext cx="9186863" cy="6009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1274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2"/>
          <p:cNvSpPr>
            <a:spLocks/>
          </p:cNvSpPr>
          <p:nvPr/>
        </p:nvSpPr>
        <p:spPr bwMode="auto">
          <a:xfrm>
            <a:off x="4214811" y="857233"/>
            <a:ext cx="4972020" cy="6000791"/>
          </a:xfrm>
          <a:custGeom>
            <a:avLst/>
            <a:gdLst>
              <a:gd name="T0" fmla="*/ 3457570 w 7144661"/>
              <a:gd name="T1" fmla="*/ 0 h 6858000"/>
              <a:gd name="T2" fmla="*/ 7147365 w 7144661"/>
              <a:gd name="T3" fmla="*/ 0 h 6858000"/>
              <a:gd name="T4" fmla="*/ 7147365 w 7144661"/>
              <a:gd name="T5" fmla="*/ 6858000 h 6858000"/>
              <a:gd name="T6" fmla="*/ 0 w 7144661"/>
              <a:gd name="T7" fmla="*/ 6858000 h 6858000"/>
              <a:gd name="T8" fmla="*/ 3457570 w 7144661"/>
              <a:gd name="T9" fmla="*/ 0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144661"/>
              <a:gd name="T16" fmla="*/ 0 h 6858000"/>
              <a:gd name="T17" fmla="*/ 7144661 w 7144661"/>
              <a:gd name="T18" fmla="*/ 6858000 h 6858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144661" h="6858000">
                <a:moveTo>
                  <a:pt x="3456261" y="0"/>
                </a:moveTo>
                <a:lnTo>
                  <a:pt x="7144661" y="0"/>
                </a:lnTo>
                <a:lnTo>
                  <a:pt x="7144661" y="6858000"/>
                </a:lnTo>
                <a:lnTo>
                  <a:pt x="0" y="6858000"/>
                </a:lnTo>
                <a:lnTo>
                  <a:pt x="3456261" y="0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57150" cmpd="sng">
            <a:noFill/>
            <a:round/>
            <a:headEnd/>
            <a:tailEnd/>
          </a:ln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" name="矩形 4"/>
          <p:cNvSpPr/>
          <p:nvPr/>
        </p:nvSpPr>
        <p:spPr bwMode="auto">
          <a:xfrm>
            <a:off x="-32" y="6643710"/>
            <a:ext cx="9186863" cy="214314"/>
          </a:xfrm>
          <a:prstGeom prst="rect">
            <a:avLst/>
          </a:prstGeom>
          <a:solidFill>
            <a:schemeClr val="accent5">
              <a:lumMod val="50000"/>
            </a:schemeClr>
          </a:solid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矩形 4"/>
          <p:cNvSpPr/>
          <p:nvPr/>
        </p:nvSpPr>
        <p:spPr bwMode="auto">
          <a:xfrm>
            <a:off x="-6351" y="-14288"/>
            <a:ext cx="9186863" cy="871538"/>
          </a:xfrm>
          <a:prstGeom prst="rect">
            <a:avLst/>
          </a:prstGeom>
          <a:solidFill>
            <a:schemeClr val="accent5">
              <a:lumMod val="50000"/>
            </a:schemeClr>
          </a:solid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-333330" y="3826059"/>
            <a:ext cx="6608233" cy="57036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4000" b="1" kern="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YaHei" pitchFamily="34" charset="-122"/>
              <a:ea typeface="Microsoft YaHei" pitchFamily="34" charset="-122"/>
            </a:endParaRPr>
          </a:p>
          <a:p>
            <a:pPr algn="ctr"/>
            <a:endParaRPr lang="ru-RU" sz="4000" b="1" kern="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YaHei" pitchFamily="34" charset="-122"/>
              <a:ea typeface="Microsoft YaHei" pitchFamily="34" charset="-122"/>
            </a:endParaRPr>
          </a:p>
          <a:p>
            <a:pPr algn="ctr"/>
            <a:endParaRPr lang="ru-RU" sz="4000" b="1" kern="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YaHei" pitchFamily="34" charset="-122"/>
              <a:ea typeface="Microsoft YaHei" pitchFamily="34" charset="-122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1754" y="32556"/>
            <a:ext cx="8873523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kern="0" dirty="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  <a:cs typeface="+mj-cs"/>
              </a:rPr>
              <a:t>            </a:t>
            </a:r>
            <a:r>
              <a:rPr lang="ru-RU" sz="2800" b="1" kern="0" dirty="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  <a:cs typeface="+mj-cs"/>
              </a:rPr>
              <a:t>Спартакиада работников образования </a:t>
            </a:r>
          </a:p>
          <a:p>
            <a:pPr algn="ctr"/>
            <a:endParaRPr lang="ru-RU" sz="2200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41" y="-14288"/>
            <a:ext cx="824902" cy="8162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BD5A87B-05C8-484F-8ED2-284F434A90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75"/>
          <a:stretch/>
        </p:blipFill>
        <p:spPr>
          <a:xfrm>
            <a:off x="-12670" y="827657"/>
            <a:ext cx="3571669" cy="1957927"/>
          </a:xfrm>
          <a:prstGeom prst="rect">
            <a:avLst/>
          </a:prstGeom>
          <a:effectLst>
            <a:reflection blurRad="6350" stA="50000" endA="300" endPos="90000" dir="5400000" sy="-100000" algn="bl" rotWithShape="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3C36928-7007-4C6C-8C23-37E7EC6C62F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102"/>
          <a:stretch/>
        </p:blipFill>
        <p:spPr>
          <a:xfrm>
            <a:off x="6700821" y="857233"/>
            <a:ext cx="2458892" cy="3729941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1893E211-37DF-4F3C-BBA7-F52B447E37F0}"/>
              </a:ext>
            </a:extLst>
          </p:cNvPr>
          <p:cNvSpPr/>
          <p:nvPr/>
        </p:nvSpPr>
        <p:spPr>
          <a:xfrm>
            <a:off x="66515" y="5961628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b="1" dirty="0">
                <a:solidFill>
                  <a:schemeClr val="accent1">
                    <a:lumMod val="75000"/>
                  </a:schemeClr>
                </a:solidFill>
              </a:rPr>
              <a:t>В спартакиаде приняли участие более 1000 человек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BD268A4-B24E-4277-9DF0-CE9E1C02B21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68326" y="857233"/>
            <a:ext cx="357167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13757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2"/>
          <p:cNvSpPr>
            <a:spLocks/>
          </p:cNvSpPr>
          <p:nvPr/>
        </p:nvSpPr>
        <p:spPr bwMode="auto">
          <a:xfrm>
            <a:off x="4214811" y="857233"/>
            <a:ext cx="4972020" cy="6000791"/>
          </a:xfrm>
          <a:custGeom>
            <a:avLst/>
            <a:gdLst>
              <a:gd name="T0" fmla="*/ 3457570 w 7144661"/>
              <a:gd name="T1" fmla="*/ 0 h 6858000"/>
              <a:gd name="T2" fmla="*/ 7147365 w 7144661"/>
              <a:gd name="T3" fmla="*/ 0 h 6858000"/>
              <a:gd name="T4" fmla="*/ 7147365 w 7144661"/>
              <a:gd name="T5" fmla="*/ 6858000 h 6858000"/>
              <a:gd name="T6" fmla="*/ 0 w 7144661"/>
              <a:gd name="T7" fmla="*/ 6858000 h 6858000"/>
              <a:gd name="T8" fmla="*/ 3457570 w 7144661"/>
              <a:gd name="T9" fmla="*/ 0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144661"/>
              <a:gd name="T16" fmla="*/ 0 h 6858000"/>
              <a:gd name="T17" fmla="*/ 7144661 w 7144661"/>
              <a:gd name="T18" fmla="*/ 6858000 h 6858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144661" h="6858000">
                <a:moveTo>
                  <a:pt x="3456261" y="0"/>
                </a:moveTo>
                <a:lnTo>
                  <a:pt x="7144661" y="0"/>
                </a:lnTo>
                <a:lnTo>
                  <a:pt x="7144661" y="6858000"/>
                </a:lnTo>
                <a:lnTo>
                  <a:pt x="0" y="6858000"/>
                </a:lnTo>
                <a:lnTo>
                  <a:pt x="3456261" y="0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57150" cmpd="sng">
            <a:noFill/>
            <a:round/>
            <a:headEnd/>
            <a:tailEnd/>
          </a:ln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" name="矩形 4"/>
          <p:cNvSpPr/>
          <p:nvPr/>
        </p:nvSpPr>
        <p:spPr bwMode="auto">
          <a:xfrm>
            <a:off x="-32" y="6643710"/>
            <a:ext cx="9186863" cy="214314"/>
          </a:xfrm>
          <a:prstGeom prst="rect">
            <a:avLst/>
          </a:prstGeom>
          <a:solidFill>
            <a:schemeClr val="accent5">
              <a:lumMod val="50000"/>
            </a:schemeClr>
          </a:solid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矩形 4"/>
          <p:cNvSpPr/>
          <p:nvPr/>
        </p:nvSpPr>
        <p:spPr bwMode="auto">
          <a:xfrm>
            <a:off x="-6351" y="-14288"/>
            <a:ext cx="9186863" cy="871538"/>
          </a:xfrm>
          <a:prstGeom prst="rect">
            <a:avLst/>
          </a:prstGeom>
          <a:solidFill>
            <a:schemeClr val="accent5">
              <a:lumMod val="50000"/>
            </a:schemeClr>
          </a:solid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-333330" y="3826059"/>
            <a:ext cx="6608233" cy="57036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4000" b="1" kern="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YaHei" pitchFamily="34" charset="-122"/>
              <a:ea typeface="Microsoft YaHei" pitchFamily="34" charset="-122"/>
            </a:endParaRPr>
          </a:p>
          <a:p>
            <a:pPr algn="ctr"/>
            <a:endParaRPr lang="ru-RU" sz="4000" b="1" kern="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YaHei" pitchFamily="34" charset="-122"/>
              <a:ea typeface="Microsoft YaHei" pitchFamily="34" charset="-122"/>
            </a:endParaRPr>
          </a:p>
          <a:p>
            <a:pPr algn="ctr"/>
            <a:endParaRPr lang="ru-RU" sz="4000" b="1" kern="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YaHei" pitchFamily="34" charset="-122"/>
              <a:ea typeface="Microsoft YaHei" pitchFamily="34" charset="-122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1754" y="32556"/>
            <a:ext cx="8873523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kern="0" dirty="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  <a:cs typeface="+mj-cs"/>
              </a:rPr>
              <a:t>            </a:t>
            </a:r>
            <a:r>
              <a:rPr lang="ru-RU" sz="2800" b="1" kern="0" dirty="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  <a:cs typeface="+mj-cs"/>
              </a:rPr>
              <a:t>Спартакиада работников образования </a:t>
            </a:r>
          </a:p>
          <a:p>
            <a:pPr algn="ctr"/>
            <a:endParaRPr lang="ru-RU" sz="2200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41" y="-14288"/>
            <a:ext cx="824902" cy="8162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29CC029-B495-49CC-840E-9ED8B1056A5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4330"/>
            <a:ext cx="4806892" cy="4390734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6E88E775-E01E-4FAA-8DD0-6B85C012237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28"/>
          <a:stretch/>
        </p:blipFill>
        <p:spPr>
          <a:xfrm>
            <a:off x="4865553" y="941174"/>
            <a:ext cx="4269996" cy="4343890"/>
          </a:xfrm>
          <a:prstGeom prst="rect">
            <a:avLst/>
          </a:prstGeom>
          <a:effectLst>
            <a:reflection blurRad="6350" stA="50000" endA="300" endPos="5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9732349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2"/>
          <p:cNvSpPr>
            <a:spLocks/>
          </p:cNvSpPr>
          <p:nvPr/>
        </p:nvSpPr>
        <p:spPr bwMode="auto">
          <a:xfrm>
            <a:off x="4214811" y="857233"/>
            <a:ext cx="4972020" cy="6000791"/>
          </a:xfrm>
          <a:custGeom>
            <a:avLst/>
            <a:gdLst>
              <a:gd name="T0" fmla="*/ 3457570 w 7144661"/>
              <a:gd name="T1" fmla="*/ 0 h 6858000"/>
              <a:gd name="T2" fmla="*/ 7147365 w 7144661"/>
              <a:gd name="T3" fmla="*/ 0 h 6858000"/>
              <a:gd name="T4" fmla="*/ 7147365 w 7144661"/>
              <a:gd name="T5" fmla="*/ 6858000 h 6858000"/>
              <a:gd name="T6" fmla="*/ 0 w 7144661"/>
              <a:gd name="T7" fmla="*/ 6858000 h 6858000"/>
              <a:gd name="T8" fmla="*/ 3457570 w 7144661"/>
              <a:gd name="T9" fmla="*/ 0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144661"/>
              <a:gd name="T16" fmla="*/ 0 h 6858000"/>
              <a:gd name="T17" fmla="*/ 7144661 w 7144661"/>
              <a:gd name="T18" fmla="*/ 6858000 h 6858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144661" h="6858000">
                <a:moveTo>
                  <a:pt x="3456261" y="0"/>
                </a:moveTo>
                <a:lnTo>
                  <a:pt x="7144661" y="0"/>
                </a:lnTo>
                <a:lnTo>
                  <a:pt x="7144661" y="6858000"/>
                </a:lnTo>
                <a:lnTo>
                  <a:pt x="0" y="6858000"/>
                </a:lnTo>
                <a:lnTo>
                  <a:pt x="3456261" y="0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57150" cmpd="sng">
            <a:noFill/>
            <a:round/>
            <a:headEnd/>
            <a:tailEnd/>
          </a:ln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" name="矩形 4"/>
          <p:cNvSpPr/>
          <p:nvPr/>
        </p:nvSpPr>
        <p:spPr bwMode="auto">
          <a:xfrm>
            <a:off x="-32" y="6643710"/>
            <a:ext cx="9186863" cy="214314"/>
          </a:xfrm>
          <a:prstGeom prst="rect">
            <a:avLst/>
          </a:prstGeom>
          <a:solidFill>
            <a:schemeClr val="accent5">
              <a:lumMod val="50000"/>
            </a:schemeClr>
          </a:solid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矩形 4"/>
          <p:cNvSpPr/>
          <p:nvPr/>
        </p:nvSpPr>
        <p:spPr bwMode="auto">
          <a:xfrm>
            <a:off x="-6351" y="-14288"/>
            <a:ext cx="9186863" cy="871538"/>
          </a:xfrm>
          <a:prstGeom prst="rect">
            <a:avLst/>
          </a:prstGeom>
          <a:solidFill>
            <a:schemeClr val="accent5">
              <a:lumMod val="50000"/>
            </a:schemeClr>
          </a:solid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-333330" y="3826059"/>
            <a:ext cx="6608233" cy="57036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4000" b="1" kern="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YaHei" pitchFamily="34" charset="-122"/>
              <a:ea typeface="Microsoft YaHei" pitchFamily="34" charset="-122"/>
            </a:endParaRPr>
          </a:p>
          <a:p>
            <a:pPr algn="ctr"/>
            <a:endParaRPr lang="ru-RU" sz="4000" b="1" kern="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YaHei" pitchFamily="34" charset="-122"/>
              <a:ea typeface="Microsoft YaHei" pitchFamily="34" charset="-122"/>
            </a:endParaRPr>
          </a:p>
          <a:p>
            <a:pPr algn="ctr"/>
            <a:endParaRPr lang="ru-RU" sz="4000" b="1" kern="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YaHei" pitchFamily="34" charset="-122"/>
              <a:ea typeface="Microsoft YaHei" pitchFamily="34" charset="-122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1754" y="32556"/>
            <a:ext cx="8873523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500" b="1" kern="0" dirty="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  <a:cs typeface="+mj-cs"/>
              </a:rPr>
              <a:t>Туристические слеты работников образования</a:t>
            </a:r>
          </a:p>
          <a:p>
            <a:pPr algn="ctr"/>
            <a:endParaRPr lang="ru-RU" sz="2200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40" y="-14288"/>
            <a:ext cx="920129" cy="910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Рисунок 14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1" t="7282" r="3315" b="6876"/>
          <a:stretch/>
        </p:blipFill>
        <p:spPr bwMode="auto">
          <a:xfrm>
            <a:off x="3838670" y="1140552"/>
            <a:ext cx="5305330" cy="2869948"/>
          </a:xfrm>
          <a:prstGeom prst="rect">
            <a:avLst/>
          </a:prstGeom>
          <a:noFill/>
          <a:ln w="28575">
            <a:solidFill>
              <a:srgbClr val="004376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</p:pic>
      <p:pic>
        <p:nvPicPr>
          <p:cNvPr id="14" name="Рисунок 13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62" t="12517" r="2890"/>
          <a:stretch/>
        </p:blipFill>
        <p:spPr bwMode="auto">
          <a:xfrm>
            <a:off x="1353675" y="3718902"/>
            <a:ext cx="4981575" cy="2924808"/>
          </a:xfrm>
          <a:prstGeom prst="rect">
            <a:avLst/>
          </a:prstGeom>
          <a:noFill/>
          <a:ln w="28575">
            <a:solidFill>
              <a:srgbClr val="2F5EB0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Рисунок 10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4" t="4064" r="13780" b="11423"/>
          <a:stretch/>
        </p:blipFill>
        <p:spPr bwMode="auto">
          <a:xfrm>
            <a:off x="73340" y="927798"/>
            <a:ext cx="4987926" cy="2929830"/>
          </a:xfrm>
          <a:prstGeom prst="rect">
            <a:avLst/>
          </a:prstGeom>
          <a:noFill/>
          <a:ln w="28575">
            <a:solidFill>
              <a:srgbClr val="004376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5424202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2"/>
          <p:cNvSpPr>
            <a:spLocks/>
          </p:cNvSpPr>
          <p:nvPr/>
        </p:nvSpPr>
        <p:spPr bwMode="auto">
          <a:xfrm>
            <a:off x="4214811" y="857233"/>
            <a:ext cx="4972020" cy="6000791"/>
          </a:xfrm>
          <a:custGeom>
            <a:avLst/>
            <a:gdLst>
              <a:gd name="T0" fmla="*/ 3457570 w 7144661"/>
              <a:gd name="T1" fmla="*/ 0 h 6858000"/>
              <a:gd name="T2" fmla="*/ 7147365 w 7144661"/>
              <a:gd name="T3" fmla="*/ 0 h 6858000"/>
              <a:gd name="T4" fmla="*/ 7147365 w 7144661"/>
              <a:gd name="T5" fmla="*/ 6858000 h 6858000"/>
              <a:gd name="T6" fmla="*/ 0 w 7144661"/>
              <a:gd name="T7" fmla="*/ 6858000 h 6858000"/>
              <a:gd name="T8" fmla="*/ 3457570 w 7144661"/>
              <a:gd name="T9" fmla="*/ 0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144661"/>
              <a:gd name="T16" fmla="*/ 0 h 6858000"/>
              <a:gd name="T17" fmla="*/ 7144661 w 7144661"/>
              <a:gd name="T18" fmla="*/ 6858000 h 6858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144661" h="6858000">
                <a:moveTo>
                  <a:pt x="3456261" y="0"/>
                </a:moveTo>
                <a:lnTo>
                  <a:pt x="7144661" y="0"/>
                </a:lnTo>
                <a:lnTo>
                  <a:pt x="7144661" y="6858000"/>
                </a:lnTo>
                <a:lnTo>
                  <a:pt x="0" y="6858000"/>
                </a:lnTo>
                <a:lnTo>
                  <a:pt x="3456261" y="0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57150" cmpd="sng">
            <a:noFill/>
            <a:round/>
            <a:headEnd/>
            <a:tailEnd/>
          </a:ln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" name="矩形 4"/>
          <p:cNvSpPr/>
          <p:nvPr/>
        </p:nvSpPr>
        <p:spPr bwMode="auto">
          <a:xfrm>
            <a:off x="-32" y="6643710"/>
            <a:ext cx="9186863" cy="214314"/>
          </a:xfrm>
          <a:prstGeom prst="rect">
            <a:avLst/>
          </a:prstGeom>
          <a:solidFill>
            <a:schemeClr val="accent5">
              <a:lumMod val="50000"/>
            </a:schemeClr>
          </a:solid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矩形 4"/>
          <p:cNvSpPr/>
          <p:nvPr/>
        </p:nvSpPr>
        <p:spPr bwMode="auto">
          <a:xfrm>
            <a:off x="-6351" y="-14288"/>
            <a:ext cx="9186863" cy="871538"/>
          </a:xfrm>
          <a:prstGeom prst="rect">
            <a:avLst/>
          </a:prstGeom>
          <a:solidFill>
            <a:schemeClr val="accent5">
              <a:lumMod val="50000"/>
            </a:schemeClr>
          </a:solid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-333330" y="3826059"/>
            <a:ext cx="6608233" cy="57036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4000" b="1" kern="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YaHei" pitchFamily="34" charset="-122"/>
              <a:ea typeface="Microsoft YaHei" pitchFamily="34" charset="-122"/>
            </a:endParaRPr>
          </a:p>
          <a:p>
            <a:pPr algn="ctr"/>
            <a:endParaRPr lang="ru-RU" sz="4000" b="1" kern="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YaHei" pitchFamily="34" charset="-122"/>
              <a:ea typeface="Microsoft YaHei" pitchFamily="34" charset="-122"/>
            </a:endParaRPr>
          </a:p>
          <a:p>
            <a:pPr algn="ctr"/>
            <a:endParaRPr lang="ru-RU" sz="4000" b="1" kern="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YaHei" pitchFamily="34" charset="-122"/>
              <a:ea typeface="Microsoft YaHei" pitchFamily="34" charset="-122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1754" y="32556"/>
            <a:ext cx="8873523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500" b="1" kern="0" dirty="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  <a:cs typeface="+mj-cs"/>
              </a:rPr>
              <a:t>Туристические слеты работников образования</a:t>
            </a:r>
          </a:p>
          <a:p>
            <a:pPr algn="ctr"/>
            <a:endParaRPr lang="ru-RU" sz="2200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40" y="-14288"/>
            <a:ext cx="920129" cy="910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B66DEB9-703C-43B5-A7D6-D2FF48ECC5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40" y="913162"/>
            <a:ext cx="3483592" cy="5225389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617DB0B-4C4E-4B08-88FD-04CB1A478C2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5984" y="895008"/>
            <a:ext cx="5377837" cy="3551484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D77D8468-182A-4CBA-92B2-B662A9232AD4}"/>
              </a:ext>
            </a:extLst>
          </p:cNvPr>
          <p:cNvSpPr/>
          <p:nvPr/>
        </p:nvSpPr>
        <p:spPr>
          <a:xfrm>
            <a:off x="3756385" y="4554470"/>
            <a:ext cx="528221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000" b="1" kern="0" dirty="0">
                <a:solidFill>
                  <a:schemeClr val="accent1">
                    <a:lumMod val="75000"/>
                  </a:schemeClr>
                </a:solidFill>
                <a:latin typeface="Microsoft YaHei" pitchFamily="34" charset="-122"/>
                <a:ea typeface="Microsoft YaHei" pitchFamily="34" charset="-122"/>
              </a:rPr>
              <a:t>участвовало 55 команды</a:t>
            </a:r>
          </a:p>
          <a:p>
            <a:pPr algn="ctr"/>
            <a:r>
              <a:rPr lang="ru-RU" sz="3000" b="1" kern="0" dirty="0">
                <a:solidFill>
                  <a:schemeClr val="accent1">
                    <a:lumMod val="75000"/>
                  </a:schemeClr>
                </a:solidFill>
                <a:latin typeface="Microsoft YaHei" pitchFamily="34" charset="-122"/>
                <a:ea typeface="Microsoft YaHei" pitchFamily="34" charset="-122"/>
              </a:rPr>
              <a:t>675 человек</a:t>
            </a:r>
            <a:endParaRPr lang="ru-RU" sz="30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97085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2"/>
          <p:cNvSpPr>
            <a:spLocks/>
          </p:cNvSpPr>
          <p:nvPr/>
        </p:nvSpPr>
        <p:spPr bwMode="auto">
          <a:xfrm>
            <a:off x="4214811" y="844622"/>
            <a:ext cx="4972020" cy="6000791"/>
          </a:xfrm>
          <a:custGeom>
            <a:avLst/>
            <a:gdLst>
              <a:gd name="T0" fmla="*/ 3457570 w 7144661"/>
              <a:gd name="T1" fmla="*/ 0 h 6858000"/>
              <a:gd name="T2" fmla="*/ 7147365 w 7144661"/>
              <a:gd name="T3" fmla="*/ 0 h 6858000"/>
              <a:gd name="T4" fmla="*/ 7147365 w 7144661"/>
              <a:gd name="T5" fmla="*/ 6858000 h 6858000"/>
              <a:gd name="T6" fmla="*/ 0 w 7144661"/>
              <a:gd name="T7" fmla="*/ 6858000 h 6858000"/>
              <a:gd name="T8" fmla="*/ 3457570 w 7144661"/>
              <a:gd name="T9" fmla="*/ 0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144661"/>
              <a:gd name="T16" fmla="*/ 0 h 6858000"/>
              <a:gd name="T17" fmla="*/ 7144661 w 7144661"/>
              <a:gd name="T18" fmla="*/ 6858000 h 6858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144661" h="6858000">
                <a:moveTo>
                  <a:pt x="3456261" y="0"/>
                </a:moveTo>
                <a:lnTo>
                  <a:pt x="7144661" y="0"/>
                </a:lnTo>
                <a:lnTo>
                  <a:pt x="7144661" y="6858000"/>
                </a:lnTo>
                <a:lnTo>
                  <a:pt x="0" y="6858000"/>
                </a:lnTo>
                <a:lnTo>
                  <a:pt x="3456261" y="0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57150" cmpd="sng">
            <a:noFill/>
            <a:round/>
            <a:headEnd/>
            <a:tailEnd/>
          </a:ln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" name="矩形 4"/>
          <p:cNvSpPr/>
          <p:nvPr/>
        </p:nvSpPr>
        <p:spPr bwMode="auto">
          <a:xfrm>
            <a:off x="-32" y="6643710"/>
            <a:ext cx="9186863" cy="214314"/>
          </a:xfrm>
          <a:prstGeom prst="rect">
            <a:avLst/>
          </a:prstGeom>
          <a:solidFill>
            <a:schemeClr val="accent5">
              <a:lumMod val="50000"/>
            </a:schemeClr>
          </a:solid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矩形 4"/>
          <p:cNvSpPr/>
          <p:nvPr/>
        </p:nvSpPr>
        <p:spPr bwMode="auto">
          <a:xfrm>
            <a:off x="-6351" y="-14288"/>
            <a:ext cx="9186863" cy="871538"/>
          </a:xfrm>
          <a:prstGeom prst="rect">
            <a:avLst/>
          </a:prstGeom>
          <a:solidFill>
            <a:schemeClr val="accent5">
              <a:lumMod val="50000"/>
            </a:schemeClr>
          </a:solid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-333330" y="3826059"/>
            <a:ext cx="6608233" cy="57036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4000" b="1" kern="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YaHei" pitchFamily="34" charset="-122"/>
              <a:ea typeface="Microsoft YaHei" pitchFamily="34" charset="-122"/>
            </a:endParaRPr>
          </a:p>
          <a:p>
            <a:pPr algn="ctr"/>
            <a:endParaRPr lang="ru-RU" sz="4000" b="1" kern="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YaHei" pitchFamily="34" charset="-122"/>
              <a:ea typeface="Microsoft YaHei" pitchFamily="34" charset="-122"/>
            </a:endParaRPr>
          </a:p>
          <a:p>
            <a:pPr algn="ctr"/>
            <a:endParaRPr lang="ru-RU" sz="4000" b="1" kern="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YaHei" pitchFamily="34" charset="-122"/>
              <a:ea typeface="Microsoft YaHei" pitchFamily="34" charset="-122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1754" y="32556"/>
            <a:ext cx="887352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kern="0" dirty="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  <a:cs typeface="+mj-cs"/>
              </a:rPr>
              <a:t>Оздоровление в санаториях и профилакториях</a:t>
            </a:r>
          </a:p>
          <a:p>
            <a:pPr algn="ctr"/>
            <a:endParaRPr lang="ru-RU" sz="2200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40" y="-14288"/>
            <a:ext cx="920129" cy="910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E221A345-C62C-4E03-8F63-550C6DF70128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307" y="977758"/>
            <a:ext cx="4572635" cy="3429635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6DC48BFE-9CF7-43F7-AB0A-F407041C2429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8028" y="3226703"/>
            <a:ext cx="4572635" cy="3429635"/>
          </a:xfrm>
          <a:prstGeom prst="rect">
            <a:avLst/>
          </a:prstGeom>
          <a:noFill/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BC4739A-CD93-433D-B5E2-B4BF12716D04}"/>
              </a:ext>
            </a:extLst>
          </p:cNvPr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" r="510" b="61342"/>
          <a:stretch/>
        </p:blipFill>
        <p:spPr>
          <a:xfrm>
            <a:off x="4790114" y="992942"/>
            <a:ext cx="4280545" cy="2178508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55942DA-7216-49E6-85F9-DBBFEF42D99A}"/>
              </a:ext>
            </a:extLst>
          </p:cNvPr>
          <p:cNvSpPr/>
          <p:nvPr/>
        </p:nvSpPr>
        <p:spPr>
          <a:xfrm>
            <a:off x="264956" y="5830824"/>
            <a:ext cx="440898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b="1" dirty="0">
                <a:solidFill>
                  <a:srgbClr val="00B050"/>
                </a:solidFill>
              </a:rPr>
              <a:t>ежегодно – 159 человек</a:t>
            </a:r>
          </a:p>
        </p:txBody>
      </p:sp>
    </p:spTree>
    <p:extLst>
      <p:ext uri="{BB962C8B-B14F-4D97-AF65-F5344CB8AC3E}">
        <p14:creationId xmlns:p14="http://schemas.microsoft.com/office/powerpoint/2010/main" val="12658792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2"/>
          <p:cNvSpPr>
            <a:spLocks/>
          </p:cNvSpPr>
          <p:nvPr/>
        </p:nvSpPr>
        <p:spPr bwMode="auto">
          <a:xfrm>
            <a:off x="4214811" y="825663"/>
            <a:ext cx="4972020" cy="6000791"/>
          </a:xfrm>
          <a:custGeom>
            <a:avLst/>
            <a:gdLst>
              <a:gd name="T0" fmla="*/ 3457570 w 7144661"/>
              <a:gd name="T1" fmla="*/ 0 h 6858000"/>
              <a:gd name="T2" fmla="*/ 7147365 w 7144661"/>
              <a:gd name="T3" fmla="*/ 0 h 6858000"/>
              <a:gd name="T4" fmla="*/ 7147365 w 7144661"/>
              <a:gd name="T5" fmla="*/ 6858000 h 6858000"/>
              <a:gd name="T6" fmla="*/ 0 w 7144661"/>
              <a:gd name="T7" fmla="*/ 6858000 h 6858000"/>
              <a:gd name="T8" fmla="*/ 3457570 w 7144661"/>
              <a:gd name="T9" fmla="*/ 0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144661"/>
              <a:gd name="T16" fmla="*/ 0 h 6858000"/>
              <a:gd name="T17" fmla="*/ 7144661 w 7144661"/>
              <a:gd name="T18" fmla="*/ 6858000 h 6858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144661" h="6858000">
                <a:moveTo>
                  <a:pt x="3456261" y="0"/>
                </a:moveTo>
                <a:lnTo>
                  <a:pt x="7144661" y="0"/>
                </a:lnTo>
                <a:lnTo>
                  <a:pt x="7144661" y="6858000"/>
                </a:lnTo>
                <a:lnTo>
                  <a:pt x="0" y="6858000"/>
                </a:lnTo>
                <a:lnTo>
                  <a:pt x="3456261" y="0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57150" cmpd="sng">
            <a:noFill/>
            <a:round/>
            <a:headEnd/>
            <a:tailEnd/>
          </a:ln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" name="矩形 4"/>
          <p:cNvSpPr/>
          <p:nvPr/>
        </p:nvSpPr>
        <p:spPr bwMode="auto">
          <a:xfrm>
            <a:off x="-32" y="6643710"/>
            <a:ext cx="9186863" cy="214314"/>
          </a:xfrm>
          <a:prstGeom prst="rect">
            <a:avLst/>
          </a:prstGeom>
          <a:solidFill>
            <a:schemeClr val="accent5">
              <a:lumMod val="50000"/>
            </a:schemeClr>
          </a:solid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矩形 4"/>
          <p:cNvSpPr/>
          <p:nvPr/>
        </p:nvSpPr>
        <p:spPr bwMode="auto">
          <a:xfrm>
            <a:off x="-6351" y="-14288"/>
            <a:ext cx="9186863" cy="871538"/>
          </a:xfrm>
          <a:prstGeom prst="rect">
            <a:avLst/>
          </a:prstGeom>
          <a:solidFill>
            <a:schemeClr val="accent5">
              <a:lumMod val="50000"/>
            </a:schemeClr>
          </a:solid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-333330" y="3826059"/>
            <a:ext cx="6608233" cy="57036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4000" b="1" kern="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YaHei" pitchFamily="34" charset="-122"/>
              <a:ea typeface="Microsoft YaHei" pitchFamily="34" charset="-122"/>
            </a:endParaRPr>
          </a:p>
          <a:p>
            <a:pPr algn="ctr"/>
            <a:endParaRPr lang="ru-RU" sz="4000" b="1" kern="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YaHei" pitchFamily="34" charset="-122"/>
              <a:ea typeface="Microsoft YaHei" pitchFamily="34" charset="-122"/>
            </a:endParaRPr>
          </a:p>
          <a:p>
            <a:pPr algn="ctr"/>
            <a:endParaRPr lang="ru-RU" sz="4000" b="1" kern="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YaHei" pitchFamily="34" charset="-122"/>
              <a:ea typeface="Microsoft YaHei" pitchFamily="34" charset="-122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1754" y="32556"/>
            <a:ext cx="887352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>
                <a:solidFill>
                  <a:schemeClr val="bg1"/>
                </a:solidFill>
              </a:rPr>
              <a:t>Организация Дней здоровья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23" y="-33778"/>
            <a:ext cx="920129" cy="910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3CE6DB5F-E8C7-424E-8607-A704F9C1E661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30"/>
          <a:stretch/>
        </p:blipFill>
        <p:spPr bwMode="auto">
          <a:xfrm>
            <a:off x="201754" y="995541"/>
            <a:ext cx="4572635" cy="2540333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BD3BC139-72C9-455E-8A03-CFE3CA03B786}"/>
              </a:ext>
            </a:extLst>
          </p:cNvPr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98" t="53030"/>
          <a:stretch/>
        </p:blipFill>
        <p:spPr bwMode="auto">
          <a:xfrm>
            <a:off x="4619696" y="4221018"/>
            <a:ext cx="4524304" cy="2131039"/>
          </a:xfrm>
          <a:prstGeom prst="rect">
            <a:avLst/>
          </a:prstGeom>
          <a:noFill/>
        </p:spPr>
      </p:pic>
      <p:pic>
        <p:nvPicPr>
          <p:cNvPr id="11" name="Picture 8" descr="внизу слева наш зонт а по часовой стрелке липовая, методист, сирожа, саня, тема">
            <a:extLst>
              <a:ext uri="{FF2B5EF4-FFF2-40B4-BE49-F238E27FC236}">
                <a16:creationId xmlns:a16="http://schemas.microsoft.com/office/drawing/2014/main" id="{F0A7E7E5-6C55-43DD-A521-EE0BD4924EE4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579" r="16096"/>
          <a:stretch>
            <a:fillRect/>
          </a:stretch>
        </p:blipFill>
        <p:spPr bwMode="auto">
          <a:xfrm>
            <a:off x="4864917" y="904093"/>
            <a:ext cx="4231388" cy="31981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4" name="Picture 9" descr="Изображ 436">
            <a:extLst>
              <a:ext uri="{FF2B5EF4-FFF2-40B4-BE49-F238E27FC236}">
                <a16:creationId xmlns:a16="http://schemas.microsoft.com/office/drawing/2014/main" id="{9A64455C-ABEF-4F5B-817D-CAB01BF83899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496" y="3654677"/>
            <a:ext cx="4322504" cy="271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</p:spTree>
    <p:extLst>
      <p:ext uri="{BB962C8B-B14F-4D97-AF65-F5344CB8AC3E}">
        <p14:creationId xmlns:p14="http://schemas.microsoft.com/office/powerpoint/2010/main" val="3922204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2"/>
          <p:cNvSpPr>
            <a:spLocks/>
          </p:cNvSpPr>
          <p:nvPr/>
        </p:nvSpPr>
        <p:spPr bwMode="auto">
          <a:xfrm>
            <a:off x="4214811" y="825663"/>
            <a:ext cx="4972020" cy="6000791"/>
          </a:xfrm>
          <a:custGeom>
            <a:avLst/>
            <a:gdLst>
              <a:gd name="T0" fmla="*/ 3457570 w 7144661"/>
              <a:gd name="T1" fmla="*/ 0 h 6858000"/>
              <a:gd name="T2" fmla="*/ 7147365 w 7144661"/>
              <a:gd name="T3" fmla="*/ 0 h 6858000"/>
              <a:gd name="T4" fmla="*/ 7147365 w 7144661"/>
              <a:gd name="T5" fmla="*/ 6858000 h 6858000"/>
              <a:gd name="T6" fmla="*/ 0 w 7144661"/>
              <a:gd name="T7" fmla="*/ 6858000 h 6858000"/>
              <a:gd name="T8" fmla="*/ 3457570 w 7144661"/>
              <a:gd name="T9" fmla="*/ 0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144661"/>
              <a:gd name="T16" fmla="*/ 0 h 6858000"/>
              <a:gd name="T17" fmla="*/ 7144661 w 7144661"/>
              <a:gd name="T18" fmla="*/ 6858000 h 6858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144661" h="6858000">
                <a:moveTo>
                  <a:pt x="3456261" y="0"/>
                </a:moveTo>
                <a:lnTo>
                  <a:pt x="7144661" y="0"/>
                </a:lnTo>
                <a:lnTo>
                  <a:pt x="7144661" y="6858000"/>
                </a:lnTo>
                <a:lnTo>
                  <a:pt x="0" y="6858000"/>
                </a:lnTo>
                <a:lnTo>
                  <a:pt x="3456261" y="0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57150" cmpd="sng">
            <a:noFill/>
            <a:round/>
            <a:headEnd/>
            <a:tailEnd/>
          </a:ln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" name="矩形 4"/>
          <p:cNvSpPr/>
          <p:nvPr/>
        </p:nvSpPr>
        <p:spPr bwMode="auto">
          <a:xfrm>
            <a:off x="-32" y="6643710"/>
            <a:ext cx="9186863" cy="214314"/>
          </a:xfrm>
          <a:prstGeom prst="rect">
            <a:avLst/>
          </a:prstGeom>
          <a:solidFill>
            <a:schemeClr val="accent5">
              <a:lumMod val="50000"/>
            </a:schemeClr>
          </a:solid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矩形 4"/>
          <p:cNvSpPr/>
          <p:nvPr/>
        </p:nvSpPr>
        <p:spPr bwMode="auto">
          <a:xfrm>
            <a:off x="-6351" y="-14288"/>
            <a:ext cx="9186863" cy="871538"/>
          </a:xfrm>
          <a:prstGeom prst="rect">
            <a:avLst/>
          </a:prstGeom>
          <a:solidFill>
            <a:schemeClr val="accent5">
              <a:lumMod val="50000"/>
            </a:schemeClr>
          </a:solid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altLang="zh-CN" sz="2200" dirty="0"/>
              <a:t>ЗЛАТОУСТОВСКАЯ ОРГАНИЗАЦИЯ ПРОФСОЮЗА </a:t>
            </a:r>
          </a:p>
          <a:p>
            <a:pPr algn="ctr">
              <a:defRPr/>
            </a:pPr>
            <a:r>
              <a:rPr lang="ru-RU" altLang="zh-CN" sz="2200" dirty="0"/>
              <a:t>РАБОТНИКОВ ОБРАЗОВАНИЯ И НАУКИ </a:t>
            </a: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-333330" y="3826059"/>
            <a:ext cx="6608233" cy="57036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4000" b="1" kern="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YaHei" pitchFamily="34" charset="-122"/>
              <a:ea typeface="Microsoft YaHei" pitchFamily="34" charset="-122"/>
            </a:endParaRPr>
          </a:p>
          <a:p>
            <a:pPr algn="ctr"/>
            <a:endParaRPr lang="ru-RU" sz="4000" b="1" kern="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YaHei" pitchFamily="34" charset="-122"/>
              <a:ea typeface="Microsoft YaHei" pitchFamily="34" charset="-122"/>
            </a:endParaRPr>
          </a:p>
          <a:p>
            <a:pPr algn="ctr"/>
            <a:endParaRPr lang="ru-RU" sz="4000" b="1" kern="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YaHei" pitchFamily="34" charset="-122"/>
              <a:ea typeface="Microsoft YaHei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23" y="-33778"/>
            <a:ext cx="920129" cy="910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7E37C52-025F-4858-87E8-A513FE38D3B3}"/>
              </a:ext>
            </a:extLst>
          </p:cNvPr>
          <p:cNvSpPr/>
          <p:nvPr/>
        </p:nvSpPr>
        <p:spPr>
          <a:xfrm>
            <a:off x="68723" y="1656301"/>
            <a:ext cx="3756657" cy="1184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500" b="1" dirty="0">
                <a:solidFill>
                  <a:srgbClr val="FF0000"/>
                </a:solidFill>
              </a:rPr>
              <a:t>Акция </a:t>
            </a:r>
          </a:p>
          <a:p>
            <a:r>
              <a:rPr lang="ru-RU" sz="2300" b="1" dirty="0">
                <a:solidFill>
                  <a:srgbClr val="FF0000"/>
                </a:solidFill>
              </a:rPr>
              <a:t>«Здоровью – зеленый свет,                     укрепи иммунитет!»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2D033DF4-C15E-4A29-9C0F-44F670F6C7C5}"/>
              </a:ext>
            </a:extLst>
          </p:cNvPr>
          <p:cNvSpPr/>
          <p:nvPr/>
        </p:nvSpPr>
        <p:spPr>
          <a:xfrm>
            <a:off x="244482" y="3539254"/>
            <a:ext cx="3387065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500" b="1" u="sng" dirty="0">
                <a:solidFill>
                  <a:srgbClr val="00B050"/>
                </a:solidFill>
              </a:rPr>
              <a:t>«</a:t>
            </a:r>
            <a:r>
              <a:rPr lang="ru-RU" sz="2500" b="1" u="sng" dirty="0" err="1">
                <a:solidFill>
                  <a:srgbClr val="00B050"/>
                </a:solidFill>
              </a:rPr>
              <a:t>Антиклещ</a:t>
            </a:r>
            <a:r>
              <a:rPr lang="ru-RU" sz="2500" b="1" u="sng" dirty="0">
                <a:solidFill>
                  <a:srgbClr val="00B050"/>
                </a:solidFill>
              </a:rPr>
              <a:t>» - </a:t>
            </a:r>
          </a:p>
          <a:p>
            <a:r>
              <a:rPr lang="ru-RU" sz="2500" b="1" dirty="0">
                <a:solidFill>
                  <a:srgbClr val="00B050"/>
                </a:solidFill>
              </a:rPr>
              <a:t>68 % организаций</a:t>
            </a:r>
          </a:p>
          <a:p>
            <a:r>
              <a:rPr lang="ru-RU" sz="2500" b="1" u="sng" dirty="0">
                <a:solidFill>
                  <a:srgbClr val="00B050"/>
                </a:solidFill>
              </a:rPr>
              <a:t>«</a:t>
            </a:r>
            <a:r>
              <a:rPr lang="ru-RU" sz="2500" b="1" u="sng" dirty="0" err="1">
                <a:solidFill>
                  <a:srgbClr val="00B050"/>
                </a:solidFill>
              </a:rPr>
              <a:t>Витаминка</a:t>
            </a:r>
            <a:r>
              <a:rPr lang="ru-RU" sz="2500" b="1" u="sng" dirty="0">
                <a:solidFill>
                  <a:srgbClr val="00B050"/>
                </a:solidFill>
              </a:rPr>
              <a:t>» - </a:t>
            </a:r>
          </a:p>
          <a:p>
            <a:r>
              <a:rPr lang="ru-RU" sz="2500" b="1" dirty="0">
                <a:solidFill>
                  <a:srgbClr val="00B050"/>
                </a:solidFill>
              </a:rPr>
              <a:t>85 % организаций</a:t>
            </a:r>
          </a:p>
        </p:txBody>
      </p:sp>
      <p:pic>
        <p:nvPicPr>
          <p:cNvPr id="15" name="Рисунок 14" descr="C:\Users\User\Desktop\Год спорта, здоровья,долголетия\Эстафета здоровья\День здоровья в школе 4.jpg">
            <a:extLst>
              <a:ext uri="{FF2B5EF4-FFF2-40B4-BE49-F238E27FC236}">
                <a16:creationId xmlns:a16="http://schemas.microsoft.com/office/drawing/2014/main" id="{47BBF1D3-E050-468B-8C56-5602C976679E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0890" y="905762"/>
            <a:ext cx="5469622" cy="56578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2890270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1391</TotalTime>
  <Words>111</Words>
  <Application>Microsoft Office PowerPoint</Application>
  <PresentationFormat>Экран (4:3)</PresentationFormat>
  <Paragraphs>39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7" baseType="lpstr">
      <vt:lpstr>Microsoft YaHei</vt:lpstr>
      <vt:lpstr>宋体</vt:lpstr>
      <vt:lpstr>Arial</vt:lpstr>
      <vt:lpstr>Calibri</vt:lpstr>
      <vt:lpstr>Calibri Light</vt:lpstr>
      <vt:lpstr>Impact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</dc:creator>
  <cp:lastModifiedBy>Елена</cp:lastModifiedBy>
  <cp:revision>151</cp:revision>
  <dcterms:created xsi:type="dcterms:W3CDTF">1601-01-01T00:00:00Z</dcterms:created>
  <dcterms:modified xsi:type="dcterms:W3CDTF">2021-05-14T09:36:36Z</dcterms:modified>
</cp:coreProperties>
</file>