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58" r:id="rId4"/>
    <p:sldId id="259" r:id="rId5"/>
    <p:sldId id="261" r:id="rId6"/>
    <p:sldId id="262" r:id="rId7"/>
    <p:sldId id="264" r:id="rId8"/>
    <p:sldId id="266" r:id="rId9"/>
    <p:sldId id="269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&#1043;&#1086;&#1083;&#1086;&#1076;&#1086;&#1074;&#1072;%20&#1053;&#1053;\Desktop\&#1079;&#1076;&#1086;&#1088;&#1086;&#1074;&#1099;&#1077;%20&#1088;&#1077;&#1096;&#1077;&#1085;&#1080;&#1103;\&#1087;&#1088;&#1086;&#1080;&#1079;&#1074;%20&#1075;&#1080;&#1084;&#1085;&#1072;&#1089;&#1090;&#1080;&#1082;&#1072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&#1043;&#1086;&#1083;&#1086;&#1076;&#1086;&#1074;&#1072;%20&#1053;&#1053;\Desktop\&#1079;&#1076;&#1086;&#1088;&#1086;&#1074;&#1099;&#1077;%20&#1088;&#1077;&#1096;&#1077;&#1085;&#1080;&#1103;\&#1090;&#1088;&#1077;&#1085;&#1080;&#1085;&#1075;3.mp4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2786058"/>
            <a:ext cx="3754760" cy="2723902"/>
          </a:xfrm>
        </p:spPr>
        <p:txBody>
          <a:bodyPr>
            <a:normAutofit fontScale="90000"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Результативность работы образовательного учреждения напрямую связана с состоянием здоровья ее сотрудников, следовательно, организация работы по сохранению и укреплению здоровья работников является одной из наиболее актуальных задач современной системы образования.  </a:t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/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(программа корпоративного здоровья работников образования «</a:t>
            </a:r>
            <a:r>
              <a:rPr lang="ru-RU" sz="1400" b="1" dirty="0" err="1" smtClean="0">
                <a:solidFill>
                  <a:srgbClr val="FF0000"/>
                </a:solidFill>
              </a:rPr>
              <a:t>РеФорма</a:t>
            </a:r>
            <a:r>
              <a:rPr lang="ru-RU" sz="1400" b="1" dirty="0" smtClean="0">
                <a:solidFill>
                  <a:srgbClr val="FF0000"/>
                </a:solidFill>
              </a:rPr>
              <a:t>»)</a:t>
            </a:r>
            <a:br>
              <a:rPr lang="ru-RU" sz="1400" b="1" dirty="0" smtClean="0">
                <a:solidFill>
                  <a:srgbClr val="FF0000"/>
                </a:solidFill>
              </a:rPr>
            </a:b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1656081921_4-kartinkof-club-p-kartinki-s-nadpisyu-ya-i-moe-zdorove-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42852"/>
            <a:ext cx="3143250" cy="22733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95536" y="332656"/>
            <a:ext cx="5544616" cy="936104"/>
          </a:xfrm>
          <a:prstGeom prst="rect">
            <a:avLst/>
          </a:prstGeom>
        </p:spPr>
        <p:txBody>
          <a:bodyPr vert="horz" anchor="b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Результативность внедрения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программы корпоративного здоровья работников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муниципального общеобразовательного учреждения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«Гимназия №10 Кировского района</a:t>
            </a:r>
            <a:r>
              <a:rPr kumimoji="0" lang="ru-RU" sz="1400" b="1" i="0" u="none" strike="noStrike" kern="1200" cap="sm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400" b="1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Волгограда»</a:t>
            </a:r>
            <a:endParaRPr kumimoji="0" lang="ru-RU" sz="1400" b="1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95536" y="1628800"/>
            <a:ext cx="4176464" cy="17716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С 2021 года в гимназии действует программа корпоративного здоровья работников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 “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РеФорма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 здоровья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Направление программы: формирование у работников навыков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саморегуляции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 и управления собственным физическим и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психоэмоциональным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 состоянием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img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357562"/>
            <a:ext cx="3028950" cy="323584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" name="Текст 4"/>
          <p:cNvSpPr>
            <a:spLocks noGrp="1"/>
          </p:cNvSpPr>
          <p:nvPr>
            <p:ph type="body" sz="quarter" idx="1"/>
          </p:nvPr>
        </p:nvSpPr>
        <p:spPr>
          <a:xfrm rot="258740">
            <a:off x="3590607" y="5659499"/>
            <a:ext cx="4248472" cy="658368"/>
          </a:xfrm>
        </p:spPr>
        <p:txBody>
          <a:bodyPr/>
          <a:lstStyle/>
          <a:p>
            <a:r>
              <a:rPr lang="ru-RU" dirty="0" smtClean="0"/>
              <a:t>Твоё здоровье в твоих руках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929330"/>
            <a:ext cx="7572428" cy="64293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Спасибо за внимание! Будьте здоровы!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214290"/>
            <a:ext cx="2928938" cy="157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60"/>
            <a:ext cx="278608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3"/>
          <p:cNvSpPr>
            <a:spLocks noGrp="1"/>
          </p:cNvSpPr>
          <p:nvPr>
            <p:ph sz="quarter" idx="4"/>
          </p:nvPr>
        </p:nvSpPr>
        <p:spPr>
          <a:xfrm>
            <a:off x="3214678" y="142852"/>
            <a:ext cx="2214578" cy="3071834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Ничто </a:t>
            </a:r>
            <a:r>
              <a:rPr lang="ru-RU" dirty="0" smtClean="0"/>
              <a:t>так не истощает и не разрушает человека, как продолжительное физическое бездействие. Жизнь требует движения.</a:t>
            </a:r>
          </a:p>
          <a:p>
            <a:pPr>
              <a:buNone/>
            </a:pPr>
            <a:r>
              <a:rPr lang="ru-RU" dirty="0" smtClean="0"/>
              <a:t>                     Аристотель</a:t>
            </a:r>
            <a:endParaRPr lang="ru-RU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9" y="142851"/>
            <a:ext cx="2714643" cy="857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Users\Голодова НН\Desktop\здоровые решения\фоточки\вело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1785926"/>
            <a:ext cx="2166926" cy="2936860"/>
          </a:xfrm>
          <a:prstGeom prst="rect">
            <a:avLst/>
          </a:prstGeom>
          <a:noFill/>
        </p:spPr>
      </p:pic>
      <p:pic>
        <p:nvPicPr>
          <p:cNvPr id="2052" name="Picture 4" descr="C:\Users\Голодова НН\Desktop\здоровые решения\фоточки\вел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2928934"/>
            <a:ext cx="2095488" cy="2786082"/>
          </a:xfrm>
          <a:prstGeom prst="rect">
            <a:avLst/>
          </a:prstGeom>
          <a:noFill/>
        </p:spPr>
      </p:pic>
      <p:pic>
        <p:nvPicPr>
          <p:cNvPr id="2053" name="Picture 5" descr="C:\Users\Голодова НН\Desktop\здоровые решения\фоточки\вело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3143248"/>
            <a:ext cx="2238364" cy="3008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707678"/>
          </a:xfrm>
        </p:spPr>
        <p:txBody>
          <a:bodyPr>
            <a:noAutofit/>
          </a:bodyPr>
          <a:lstStyle/>
          <a:p>
            <a:r>
              <a:rPr lang="ru-RU" sz="2400" dirty="0" smtClean="0"/>
              <a:t>За период внедрения программы, в гимназии реализованы: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67544" y="2132856"/>
            <a:ext cx="3961580" cy="1510458"/>
          </a:xfrm>
        </p:spPr>
        <p:txBody>
          <a:bodyPr>
            <a:normAutofit/>
          </a:bodyPr>
          <a:lstStyle/>
          <a:p>
            <a:r>
              <a:rPr lang="ru-RU" dirty="0" smtClean="0"/>
              <a:t>Группы здоровья:</a:t>
            </a:r>
          </a:p>
          <a:p>
            <a:pPr>
              <a:buNone/>
            </a:pPr>
            <a:r>
              <a:rPr lang="ru-RU" dirty="0" smtClean="0"/>
              <a:t>«Здоровая спина»</a:t>
            </a:r>
          </a:p>
          <a:p>
            <a:pPr>
              <a:buNone/>
            </a:pPr>
            <a:r>
              <a:rPr lang="ru-RU" dirty="0" smtClean="0"/>
              <a:t>«Ещё одна  миля»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>
          <a:xfrm>
            <a:off x="4643438" y="785794"/>
            <a:ext cx="3657600" cy="1368152"/>
          </a:xfrm>
        </p:spPr>
        <p:txBody>
          <a:bodyPr/>
          <a:lstStyle/>
          <a:p>
            <a:r>
              <a:rPr lang="ru-RU" dirty="0" smtClean="0"/>
              <a:t>Открытие тренажерного кабинета «</a:t>
            </a:r>
            <a:r>
              <a:rPr lang="ru-RU" dirty="0" err="1" smtClean="0"/>
              <a:t>РеФорма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467544" y="1268760"/>
            <a:ext cx="3657600" cy="658368"/>
          </a:xfrm>
        </p:spPr>
        <p:txBody>
          <a:bodyPr/>
          <a:lstStyle/>
          <a:p>
            <a:r>
              <a:rPr lang="ru-RU" dirty="0" smtClean="0"/>
              <a:t>Мини-проекты</a:t>
            </a:r>
            <a:endParaRPr lang="ru-RU" dirty="0"/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428596" y="3643314"/>
            <a:ext cx="4104456" cy="72179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ШСК «Молния»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714348" y="5357826"/>
            <a:ext cx="4786346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Военно-спортивные эстафеты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«Мужество. Отвага. Честь»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4572000" y="2214554"/>
            <a:ext cx="3960440" cy="129614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Психологические тренинги для работников гимназии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3"/>
          <p:cNvSpPr txBox="1">
            <a:spLocks/>
          </p:cNvSpPr>
          <p:nvPr/>
        </p:nvSpPr>
        <p:spPr>
          <a:xfrm>
            <a:off x="571472" y="4286256"/>
            <a:ext cx="6957416" cy="7143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Организация правильного питания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1\Desktop\спартакиада\Балае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686092">
            <a:off x="2210385" y="4720307"/>
            <a:ext cx="2372380" cy="148955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победители и призёры клуба «Ещё одна  миля»</a:t>
            </a:r>
            <a:endParaRPr lang="ru-RU" dirty="0"/>
          </a:p>
        </p:txBody>
      </p:sp>
      <p:pic>
        <p:nvPicPr>
          <p:cNvPr id="1027" name="Picture 3" descr="C:\Users\1\Desktop\спартакиада\Бакан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079433">
            <a:off x="-413067" y="2027194"/>
            <a:ext cx="2808312" cy="1728192"/>
          </a:xfrm>
          <a:prstGeom prst="rect">
            <a:avLst/>
          </a:prstGeom>
          <a:noFill/>
        </p:spPr>
      </p:pic>
      <p:pic>
        <p:nvPicPr>
          <p:cNvPr id="1028" name="Picture 4" descr="C:\Users\1\Desktop\спартакиада\Брянце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934455">
            <a:off x="880399" y="2215555"/>
            <a:ext cx="2858008" cy="1584176"/>
          </a:xfrm>
          <a:prstGeom prst="rect">
            <a:avLst/>
          </a:prstGeom>
          <a:noFill/>
        </p:spPr>
      </p:pic>
      <p:pic>
        <p:nvPicPr>
          <p:cNvPr id="1029" name="Picture 5" descr="C:\Users\1\Desktop\спартакиада\Боярсков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224042">
            <a:off x="2238591" y="1990333"/>
            <a:ext cx="2941358" cy="1726718"/>
          </a:xfrm>
          <a:prstGeom prst="rect">
            <a:avLst/>
          </a:prstGeom>
          <a:noFill/>
        </p:spPr>
      </p:pic>
      <p:pic>
        <p:nvPicPr>
          <p:cNvPr id="1030" name="Picture 6" descr="C:\Users\1\Desktop\спартакиада\миля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764943">
            <a:off x="3655728" y="2054720"/>
            <a:ext cx="2771720" cy="1807794"/>
          </a:xfrm>
          <a:prstGeom prst="rect">
            <a:avLst/>
          </a:prstGeom>
          <a:noFill/>
        </p:spPr>
      </p:pic>
      <p:pic>
        <p:nvPicPr>
          <p:cNvPr id="1031" name="Picture 7" descr="C:\Users\1\Desktop\спартакиада\миля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042684">
            <a:off x="5219809" y="1984452"/>
            <a:ext cx="2641961" cy="1656184"/>
          </a:xfrm>
          <a:prstGeom prst="rect">
            <a:avLst/>
          </a:prstGeom>
          <a:noFill/>
        </p:spPr>
      </p:pic>
      <p:pic>
        <p:nvPicPr>
          <p:cNvPr id="1032" name="Picture 8" descr="C:\Users\1\Desktop\спартакиада\Величкин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860937">
            <a:off x="6425254" y="2058809"/>
            <a:ext cx="2693256" cy="1589501"/>
          </a:xfrm>
          <a:prstGeom prst="rect">
            <a:avLst/>
          </a:prstGeom>
          <a:noFill/>
        </p:spPr>
      </p:pic>
      <p:pic>
        <p:nvPicPr>
          <p:cNvPr id="1033" name="Picture 9" descr="C:\Users\1\Desktop\спартакиада\миля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747143">
            <a:off x="-344495" y="4677869"/>
            <a:ext cx="2386521" cy="1464410"/>
          </a:xfrm>
          <a:prstGeom prst="rect">
            <a:avLst/>
          </a:prstGeom>
          <a:noFill/>
        </p:spPr>
      </p:pic>
      <p:pic>
        <p:nvPicPr>
          <p:cNvPr id="1034" name="Picture 10" descr="C:\Users\1\Desktop\спартакиада\Калитвенцев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201248">
            <a:off x="918551" y="4738487"/>
            <a:ext cx="2338484" cy="1379489"/>
          </a:xfrm>
          <a:prstGeom prst="rect">
            <a:avLst/>
          </a:prstGeom>
          <a:noFill/>
        </p:spPr>
      </p:pic>
      <p:pic>
        <p:nvPicPr>
          <p:cNvPr id="1036" name="Picture 12" descr="C:\Users\1\Desktop\спартакиада\миля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3317805" y="4827211"/>
            <a:ext cx="2271581" cy="1347368"/>
          </a:xfrm>
          <a:prstGeom prst="rect">
            <a:avLst/>
          </a:prstGeom>
          <a:noFill/>
        </p:spPr>
      </p:pic>
      <p:pic>
        <p:nvPicPr>
          <p:cNvPr id="1037" name="Picture 13" descr="C:\Users\1\Desktop\спартакиада\колкина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4775065">
            <a:off x="4673169" y="4575431"/>
            <a:ext cx="2275896" cy="1515694"/>
          </a:xfrm>
          <a:prstGeom prst="rect">
            <a:avLst/>
          </a:prstGeom>
          <a:noFill/>
        </p:spPr>
      </p:pic>
      <p:pic>
        <p:nvPicPr>
          <p:cNvPr id="1038" name="Picture 14" descr="C:\Users\1\Desktop\спартакиада\миля9 (1)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72200" y="4221088"/>
            <a:ext cx="1512168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5257808" cy="65562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 рамках программы «</a:t>
            </a:r>
            <a:r>
              <a:rPr lang="ru-RU" sz="1800" dirty="0" err="1" smtClean="0"/>
              <a:t>РеФорма</a:t>
            </a:r>
            <a:r>
              <a:rPr lang="ru-RU" sz="1800" dirty="0" smtClean="0"/>
              <a:t>» в гимназии работает тренажёрный кабинет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 rot="21220597">
            <a:off x="29172" y="1269231"/>
            <a:ext cx="2328850" cy="658368"/>
          </a:xfrm>
        </p:spPr>
        <p:txBody>
          <a:bodyPr/>
          <a:lstStyle/>
          <a:p>
            <a:r>
              <a:rPr lang="ru-RU" dirty="0" smtClean="0"/>
              <a:t>Велотренажёр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 rot="21239815">
            <a:off x="169985" y="2137398"/>
            <a:ext cx="2657492" cy="658368"/>
          </a:xfrm>
        </p:spPr>
        <p:txBody>
          <a:bodyPr/>
          <a:lstStyle/>
          <a:p>
            <a:r>
              <a:rPr lang="ru-RU" dirty="0" smtClean="0"/>
              <a:t>Беговая дорожка</a:t>
            </a:r>
            <a:endParaRPr lang="ru-RU" dirty="0"/>
          </a:p>
        </p:txBody>
      </p:sp>
      <p:pic>
        <p:nvPicPr>
          <p:cNvPr id="2051" name="Picture 3" descr="C:\Users\1\Desktop\спартакиада\тренажерка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58733">
            <a:off x="-250742" y="3331069"/>
            <a:ext cx="2747920" cy="1983863"/>
          </a:xfrm>
          <a:prstGeom prst="rect">
            <a:avLst/>
          </a:prstGeom>
          <a:noFill/>
        </p:spPr>
      </p:pic>
      <p:pic>
        <p:nvPicPr>
          <p:cNvPr id="2054" name="Picture 6" descr="C:\Users\1\Desktop\спартакиада\тренажерка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49292">
            <a:off x="2470297" y="1584721"/>
            <a:ext cx="2694951" cy="1944216"/>
          </a:xfrm>
          <a:prstGeom prst="rect">
            <a:avLst/>
          </a:prstGeom>
          <a:noFill/>
        </p:spPr>
      </p:pic>
      <p:pic>
        <p:nvPicPr>
          <p:cNvPr id="2055" name="Picture 7" descr="C:\Users\1\Desktop\спартакиада\заряд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667100">
            <a:off x="1553078" y="3700103"/>
            <a:ext cx="2839527" cy="2016655"/>
          </a:xfrm>
          <a:prstGeom prst="rect">
            <a:avLst/>
          </a:prstGeom>
          <a:noFill/>
        </p:spPr>
      </p:pic>
      <p:sp>
        <p:nvSpPr>
          <p:cNvPr id="10" name="Текст 4"/>
          <p:cNvSpPr txBox="1">
            <a:spLocks/>
          </p:cNvSpPr>
          <p:nvPr/>
        </p:nvSpPr>
        <p:spPr>
          <a:xfrm>
            <a:off x="2428860" y="785794"/>
            <a:ext cx="2571768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vert="horz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Степ-платформа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Текст 4"/>
          <p:cNvSpPr txBox="1">
            <a:spLocks/>
          </p:cNvSpPr>
          <p:nvPr/>
        </p:nvSpPr>
        <p:spPr>
          <a:xfrm>
            <a:off x="5429256" y="142852"/>
            <a:ext cx="3071834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vert="horz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Гантели, скакалки, эспандеры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2" descr="C:\Users\1\Desktop\спартакиада\здоровая спи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429000"/>
            <a:ext cx="3503240" cy="2386010"/>
          </a:xfrm>
          <a:prstGeom prst="rect">
            <a:avLst/>
          </a:prstGeom>
          <a:noFill/>
        </p:spPr>
      </p:pic>
      <p:pic>
        <p:nvPicPr>
          <p:cNvPr id="2056" name="Picture 8" descr="C:\Users\1\Desktop\спартакиада\зарядка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101600">
            <a:off x="4610963" y="1348212"/>
            <a:ext cx="2615538" cy="1801543"/>
          </a:xfrm>
          <a:prstGeom prst="rect">
            <a:avLst/>
          </a:prstGeom>
          <a:noFill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143372" y="5857892"/>
            <a:ext cx="4043394" cy="44130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</a:t>
            </a:r>
            <a:r>
              <a:rPr kumimoji="0" lang="ru-RU" sz="18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</a:t>
            </a:r>
            <a:r>
              <a:rPr kumimoji="0" lang="ru-RU" sz="1800" b="0" i="0" u="none" strike="noStrike" kern="1200" cap="sm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акже</a:t>
            </a:r>
            <a:r>
              <a:rPr kumimoji="0" lang="ru-RU" sz="18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клуб «Здоровая спина»</a:t>
            </a:r>
            <a:endParaRPr kumimoji="0" lang="ru-RU" sz="18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779686"/>
          </a:xfrm>
        </p:spPr>
        <p:txBody>
          <a:bodyPr/>
          <a:lstStyle/>
          <a:p>
            <a:r>
              <a:rPr lang="ru-RU" dirty="0" smtClean="0"/>
              <a:t>В здоровом теле – здоровый дух!»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539552" y="1268760"/>
            <a:ext cx="7211144" cy="658368"/>
          </a:xfrm>
        </p:spPr>
        <p:txBody>
          <a:bodyPr/>
          <a:lstStyle/>
          <a:p>
            <a:r>
              <a:rPr lang="ru-RU" dirty="0" smtClean="0"/>
              <a:t>          Школьный спортивный клуб «Молния»</a:t>
            </a:r>
            <a:endParaRPr lang="ru-RU" dirty="0"/>
          </a:p>
        </p:txBody>
      </p:sp>
      <p:pic>
        <p:nvPicPr>
          <p:cNvPr id="7" name="произв гимнастика.mp4">
            <a:hlinkClick r:id="" action="ppaction://media"/>
          </p:cNvPr>
          <p:cNvPicPr>
            <a:picLocks noGrp="1" noRot="1" noChangeAspect="1"/>
          </p:cNvPicPr>
          <p:nvPr>
            <p:ph sz="quarter" idx="2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1560" y="2204864"/>
            <a:ext cx="734481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2837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Участие в Спартакиаде среди работников образования Кировского района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3059832" y="1196752"/>
            <a:ext cx="4680520" cy="1224136"/>
          </a:xfrm>
        </p:spPr>
        <p:txBody>
          <a:bodyPr/>
          <a:lstStyle/>
          <a:p>
            <a:r>
              <a:rPr lang="ru-RU" dirty="0" smtClean="0"/>
              <a:t>Только все вместе </a:t>
            </a:r>
          </a:p>
          <a:p>
            <a:r>
              <a:rPr lang="ru-RU" dirty="0" smtClean="0"/>
              <a:t>И только вперёд!</a:t>
            </a:r>
          </a:p>
          <a:p>
            <a:r>
              <a:rPr lang="ru-RU" dirty="0" smtClean="0"/>
              <a:t>«Молния» наша не отстаёт!</a:t>
            </a:r>
            <a:endParaRPr lang="ru-RU" dirty="0"/>
          </a:p>
        </p:txBody>
      </p:sp>
      <p:pic>
        <p:nvPicPr>
          <p:cNvPr id="3074" name="Picture 2" descr="C:\Users\1\Desktop\спартакиада\фото спартакиада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92896"/>
            <a:ext cx="2746648" cy="2743200"/>
          </a:xfrm>
          <a:prstGeom prst="rect">
            <a:avLst/>
          </a:prstGeom>
          <a:noFill/>
        </p:spPr>
      </p:pic>
      <p:pic>
        <p:nvPicPr>
          <p:cNvPr id="3075" name="Picture 3" descr="C:\Users\1\Desktop\спартакиада\спорт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293096"/>
            <a:ext cx="3008337" cy="2276872"/>
          </a:xfrm>
          <a:prstGeom prst="rect">
            <a:avLst/>
          </a:prstGeom>
          <a:noFill/>
        </p:spPr>
      </p:pic>
      <p:pic>
        <p:nvPicPr>
          <p:cNvPr id="3076" name="Picture 4" descr="C:\Users\1\Desktop\спартакиада\спорт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636912"/>
            <a:ext cx="2830714" cy="2520280"/>
          </a:xfrm>
          <a:prstGeom prst="rect">
            <a:avLst/>
          </a:prstGeom>
          <a:noFill/>
        </p:spPr>
      </p:pic>
      <p:pic>
        <p:nvPicPr>
          <p:cNvPr id="3077" name="Picture 5" descr="maxresdefaul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2780928"/>
            <a:ext cx="2743200" cy="1143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614734" cy="8699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Психологические консультации…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285720" y="1285860"/>
            <a:ext cx="3657600" cy="923176"/>
          </a:xfrm>
        </p:spPr>
        <p:txBody>
          <a:bodyPr/>
          <a:lstStyle/>
          <a:p>
            <a:endParaRPr lang="ru-RU" i="1" dirty="0" smtClean="0"/>
          </a:p>
          <a:p>
            <a:r>
              <a:rPr lang="ru-RU" i="1" dirty="0" smtClean="0"/>
              <a:t>Здоровьем слаб, так и духом не герой.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0483" name="Picture 3" descr="md7b9539d36b7b1449e62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14290"/>
            <a:ext cx="3816424" cy="214314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484" name="Picture 4" descr="C:\Users\1\Desktop\спартакиада\псих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9541">
            <a:off x="214282" y="2428868"/>
            <a:ext cx="3042592" cy="2376264"/>
          </a:xfrm>
          <a:prstGeom prst="rect">
            <a:avLst/>
          </a:prstGeom>
          <a:noFill/>
        </p:spPr>
      </p:pic>
      <p:pic>
        <p:nvPicPr>
          <p:cNvPr id="20485" name="Picture 5" descr="C:\Users\1\Desktop\спартакиада\псих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75668">
            <a:off x="267200" y="4319064"/>
            <a:ext cx="2990111" cy="2204864"/>
          </a:xfrm>
          <a:prstGeom prst="rect">
            <a:avLst/>
          </a:prstGeom>
          <a:noFill/>
        </p:spPr>
      </p:pic>
      <p:pic>
        <p:nvPicPr>
          <p:cNvPr id="7" name="Picture 2" descr="C:\Users\Голодова НН\Desktop\тренинг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500306"/>
            <a:ext cx="2914669" cy="2066936"/>
          </a:xfrm>
          <a:prstGeom prst="rect">
            <a:avLst/>
          </a:prstGeom>
          <a:noFill/>
        </p:spPr>
      </p:pic>
      <p:pic>
        <p:nvPicPr>
          <p:cNvPr id="8" name="Picture 5" descr="C:\Users\Голодова НН\Desktop\тренинг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893603" y="3107529"/>
            <a:ext cx="3286148" cy="2071702"/>
          </a:xfrm>
          <a:prstGeom prst="rect">
            <a:avLst/>
          </a:prstGeom>
          <a:noFill/>
        </p:spPr>
      </p:pic>
      <p:pic>
        <p:nvPicPr>
          <p:cNvPr id="9" name="Picture 4" descr="C:\Users\Голодова НН\Desktop\тренинг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4572008"/>
            <a:ext cx="3214710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971924" cy="655620"/>
          </a:xfrm>
        </p:spPr>
        <p:txBody>
          <a:bodyPr/>
          <a:lstStyle/>
          <a:p>
            <a:r>
              <a:rPr lang="ru-RU" dirty="0" smtClean="0"/>
              <a:t>…а также - </a:t>
            </a:r>
            <a:r>
              <a:rPr lang="ru-RU" dirty="0" err="1" smtClean="0"/>
              <a:t>релакс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8043890" cy="658368"/>
          </a:xfrm>
        </p:spPr>
        <p:txBody>
          <a:bodyPr/>
          <a:lstStyle/>
          <a:p>
            <a:r>
              <a:rPr lang="ru-RU" dirty="0" smtClean="0"/>
              <a:t>Профилактика эмоционального выгорания педагогов</a:t>
            </a:r>
            <a:endParaRPr lang="ru-RU" dirty="0"/>
          </a:p>
        </p:txBody>
      </p:sp>
      <p:pic>
        <p:nvPicPr>
          <p:cNvPr id="7" name="тренинг3.mp4">
            <a:hlinkClick r:id="" action="ppaction://media"/>
          </p:cNvPr>
          <p:cNvPicPr>
            <a:picLocks noGrp="1" noRot="1" noChangeAspect="1"/>
          </p:cNvPicPr>
          <p:nvPr>
            <p:ph sz="quarter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2500306"/>
            <a:ext cx="7148538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олодова НН\Desktop\здоровые решения\фоточки\даш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643050"/>
            <a:ext cx="2500330" cy="1738298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88255">
            <a:off x="678981" y="2027510"/>
            <a:ext cx="2278893" cy="1800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4143404" cy="571504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Здоровое питание - это не только очень полезно, но и вкусно.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457200" y="785794"/>
            <a:ext cx="3657600" cy="1442294"/>
          </a:xfrm>
        </p:spPr>
        <p:txBody>
          <a:bodyPr/>
          <a:lstStyle/>
          <a:p>
            <a:r>
              <a:rPr lang="ru-RU" dirty="0" smtClean="0"/>
              <a:t>Разговоры о правильном питании (встреча с врачом-диетологом)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57752" y="214290"/>
            <a:ext cx="3657600" cy="1442294"/>
          </a:xfrm>
        </p:spPr>
        <p:txBody>
          <a:bodyPr/>
          <a:lstStyle/>
          <a:p>
            <a:r>
              <a:rPr lang="ru-RU" dirty="0" smtClean="0"/>
              <a:t>Мастер-класс </a:t>
            </a:r>
          </a:p>
          <a:p>
            <a:r>
              <a:rPr lang="ru-RU" dirty="0" smtClean="0"/>
              <a:t>« Пальчики оближешь» </a:t>
            </a:r>
          </a:p>
          <a:p>
            <a:r>
              <a:rPr lang="ru-RU" dirty="0" smtClean="0"/>
              <a:t>«Здоровые перекусы»</a:t>
            </a:r>
            <a:endParaRPr lang="ru-RU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643314"/>
            <a:ext cx="249236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rot="605607">
            <a:off x="3348001" y="1842192"/>
            <a:ext cx="2425875" cy="1735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285720" y="4000504"/>
            <a:ext cx="250033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3857628"/>
            <a:ext cx="264476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Текст 4"/>
          <p:cNvSpPr txBox="1">
            <a:spLocks/>
          </p:cNvSpPr>
          <p:nvPr/>
        </p:nvSpPr>
        <p:spPr>
          <a:xfrm>
            <a:off x="214282" y="5429264"/>
            <a:ext cx="8501122" cy="128586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vert="horz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Психологический комфорт и удовольствие от приёма вкусной пищи, должны быть непременным атрибутом правильного питания.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Picture 3" descr="C:\Users\Голодова НН\Desktop\здоровые решения\фоточки\даша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3571876"/>
            <a:ext cx="2579670" cy="1666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445</TotalTime>
  <Words>300</Words>
  <Application>Microsoft Office PowerPoint</Application>
  <PresentationFormat>Экран (4:3)</PresentationFormat>
  <Paragraphs>47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Результативность работы образовательного учреждения напрямую связана с состоянием здоровья ее сотрудников, следовательно, организация работы по сохранению и укреплению здоровья работников является одной из наиболее актуальных задач современной системы образования.    (программа корпоративного здоровья работников образования «РеФорма») </vt:lpstr>
      <vt:lpstr>За период внедрения программы, в гимназии реализованы:</vt:lpstr>
      <vt:lpstr>Наши победители и призёры клуба «Ещё одна  миля»</vt:lpstr>
      <vt:lpstr>В рамках программы «РеФорма» в гимназии работает тренажёрный кабинет</vt:lpstr>
      <vt:lpstr>В здоровом теле – здоровый дух!»</vt:lpstr>
      <vt:lpstr>Участие в Спартакиаде среди работников образования Кировского района</vt:lpstr>
      <vt:lpstr>Психологические консультации…</vt:lpstr>
      <vt:lpstr>…а также - релакс</vt:lpstr>
      <vt:lpstr>Здоровое питание - это не только очень полезно, но и вкусно.</vt:lpstr>
      <vt:lpstr>Спасибо за внимание! Будьте здоровы!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Голодова</dc:creator>
  <cp:lastModifiedBy>Голодова НН</cp:lastModifiedBy>
  <cp:revision>53</cp:revision>
  <dcterms:created xsi:type="dcterms:W3CDTF">2023-03-31T06:14:40Z</dcterms:created>
  <dcterms:modified xsi:type="dcterms:W3CDTF">2023-04-02T09:27:26Z</dcterms:modified>
</cp:coreProperties>
</file>