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62" r:id="rId5"/>
    <p:sldId id="269" r:id="rId6"/>
    <p:sldId id="268" r:id="rId7"/>
    <p:sldId id="260" r:id="rId8"/>
    <p:sldId id="259" r:id="rId9"/>
    <p:sldId id="267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06" autoAdjust="0"/>
    <p:restoredTop sz="94660"/>
  </p:normalViewPr>
  <p:slideViewPr>
    <p:cSldViewPr>
      <p:cViewPr varScale="1">
        <p:scale>
          <a:sx n="87" d="100"/>
          <a:sy n="87" d="100"/>
        </p:scale>
        <p:origin x="-150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C8DECC-28DD-49EB-91D0-23F16FEFA61A}" type="datetimeFigureOut">
              <a:rPr lang="ru-RU" smtClean="0"/>
              <a:pPr/>
              <a:t>16.04.2023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3B78A7-578A-46CC-BBA0-F89BE7B03C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62828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F9CD-B725-47C0-A071-C6A909CFB94A}" type="datetimeFigureOut">
              <a:rPr lang="ru-RU" smtClean="0"/>
              <a:pPr/>
              <a:t>16.04.2023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8648A-387B-4024-83EF-237D6BEC2C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F9CD-B725-47C0-A071-C6A909CFB94A}" type="datetimeFigureOut">
              <a:rPr lang="ru-RU" smtClean="0"/>
              <a:pPr/>
              <a:t>16.04.2023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8648A-387B-4024-83EF-237D6BEC2C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F9CD-B725-47C0-A071-C6A909CFB94A}" type="datetimeFigureOut">
              <a:rPr lang="ru-RU" smtClean="0"/>
              <a:pPr/>
              <a:t>16.04.2023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8648A-387B-4024-83EF-237D6BEC2C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F9CD-B725-47C0-A071-C6A909CFB94A}" type="datetimeFigureOut">
              <a:rPr lang="ru-RU" smtClean="0"/>
              <a:pPr/>
              <a:t>16.04.2023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8648A-387B-4024-83EF-237D6BEC2C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F9CD-B725-47C0-A071-C6A909CFB94A}" type="datetimeFigureOut">
              <a:rPr lang="ru-RU" smtClean="0"/>
              <a:pPr/>
              <a:t>16.04.2023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8648A-387B-4024-83EF-237D6BEC2C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F9CD-B725-47C0-A071-C6A909CFB94A}" type="datetimeFigureOut">
              <a:rPr lang="ru-RU" smtClean="0"/>
              <a:pPr/>
              <a:t>16.04.2023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8648A-387B-4024-83EF-237D6BEC2C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F9CD-B725-47C0-A071-C6A909CFB94A}" type="datetimeFigureOut">
              <a:rPr lang="ru-RU" smtClean="0"/>
              <a:pPr/>
              <a:t>16.04.2023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8648A-387B-4024-83EF-237D6BEC2C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F9CD-B725-47C0-A071-C6A909CFB94A}" type="datetimeFigureOut">
              <a:rPr lang="ru-RU" smtClean="0"/>
              <a:pPr/>
              <a:t>16.04.2023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8648A-387B-4024-83EF-237D6BEC2C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F9CD-B725-47C0-A071-C6A909CFB94A}" type="datetimeFigureOut">
              <a:rPr lang="ru-RU" smtClean="0"/>
              <a:pPr/>
              <a:t>16.04.2023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8648A-387B-4024-83EF-237D6BEC2C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F9CD-B725-47C0-A071-C6A909CFB94A}" type="datetimeFigureOut">
              <a:rPr lang="ru-RU" smtClean="0"/>
              <a:pPr/>
              <a:t>16.04.2023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8648A-387B-4024-83EF-237D6BEC2C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F9CD-B725-47C0-A071-C6A909CFB94A}" type="datetimeFigureOut">
              <a:rPr lang="ru-RU" smtClean="0"/>
              <a:pPr/>
              <a:t>16.04.2023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8648A-387B-4024-83EF-237D6BEC2C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70F9CD-B725-47C0-A071-C6A909CFB94A}" type="datetimeFigureOut">
              <a:rPr lang="ru-RU" smtClean="0"/>
              <a:pPr/>
              <a:t>16.04.2023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28648A-387B-4024-83EF-237D6BEC2CB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5.pn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7.jpeg"/><Relationship Id="rId5" Type="http://schemas.openxmlformats.org/officeDocument/2006/relationships/image" Target="../media/image36.png"/><Relationship Id="rId4" Type="http://schemas.openxmlformats.org/officeDocument/2006/relationships/image" Target="../media/image35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1.jpeg"/><Relationship Id="rId7" Type="http://schemas.openxmlformats.org/officeDocument/2006/relationships/image" Target="../media/image45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r="-2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16632"/>
            <a:ext cx="7772400" cy="936103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Bookman Old Style" pitchFamily="18" charset="0"/>
              </a:rPr>
              <a:t>МБОУ «Гимназия №52» </a:t>
            </a:r>
            <a:r>
              <a:rPr lang="ru-RU" sz="2000" b="1" dirty="0" smtClean="0">
                <a:solidFill>
                  <a:srgbClr val="002060"/>
                </a:solidFill>
                <a:latin typeface="Bookman Old Style" pitchFamily="18" charset="0"/>
              </a:rPr>
              <a:t/>
            </a:r>
            <a:br>
              <a:rPr lang="ru-RU" sz="2000" b="1" dirty="0" smtClean="0">
                <a:solidFill>
                  <a:srgbClr val="002060"/>
                </a:solidFill>
                <a:latin typeface="Bookman Old Style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Bookman Old Style" pitchFamily="18" charset="0"/>
              </a:rPr>
              <a:t>Приволжского </a:t>
            </a:r>
            <a:r>
              <a:rPr lang="ru-RU" sz="2000" b="1" dirty="0">
                <a:solidFill>
                  <a:srgbClr val="002060"/>
                </a:solidFill>
                <a:latin typeface="Bookman Old Style" pitchFamily="18" charset="0"/>
              </a:rPr>
              <a:t>района г.Казани</a:t>
            </a:r>
            <a:endParaRPr lang="ru-RU" sz="2000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2636912"/>
            <a:ext cx="7344816" cy="4010000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Bookman Old Style" pitchFamily="18" charset="0"/>
              </a:rPr>
              <a:t>Проект</a:t>
            </a:r>
            <a:endParaRPr lang="ru-RU" sz="2400" dirty="0">
              <a:solidFill>
                <a:srgbClr val="C00000"/>
              </a:solidFill>
              <a:latin typeface="Bookman Old Style" pitchFamily="18" charset="0"/>
            </a:endParaRPr>
          </a:p>
          <a:p>
            <a:r>
              <a:rPr lang="ru-RU" sz="2400" b="1" dirty="0">
                <a:solidFill>
                  <a:srgbClr val="C00000"/>
                </a:solidFill>
                <a:latin typeface="Bookman Old Style" pitchFamily="18" charset="0"/>
              </a:rPr>
              <a:t>«Формирование здорового образа жизни через организацию психологического комфорта в педагогическом коллективе»</a:t>
            </a:r>
            <a:endParaRPr lang="ru-RU" sz="2400" dirty="0">
              <a:solidFill>
                <a:srgbClr val="C00000"/>
              </a:solidFill>
              <a:latin typeface="Bookman Old Style" pitchFamily="18" charset="0"/>
            </a:endParaRPr>
          </a:p>
          <a:p>
            <a:r>
              <a:rPr lang="ru-RU" sz="2400" b="1" dirty="0">
                <a:latin typeface="Bookman Old Style" pitchFamily="18" charset="0"/>
              </a:rPr>
              <a:t> </a:t>
            </a:r>
            <a:endParaRPr lang="ru-RU" sz="2400" dirty="0">
              <a:latin typeface="Bookman Old Style" pitchFamily="18" charset="0"/>
            </a:endParaRPr>
          </a:p>
          <a:p>
            <a:r>
              <a:rPr lang="ru-RU" sz="1800" b="1" dirty="0">
                <a:solidFill>
                  <a:srgbClr val="002060"/>
                </a:solidFill>
                <a:latin typeface="Bookman Old Style" pitchFamily="18" charset="0"/>
              </a:rPr>
              <a:t>Авторы проекта:</a:t>
            </a:r>
            <a:endParaRPr lang="ru-RU" sz="1800" dirty="0">
              <a:solidFill>
                <a:srgbClr val="002060"/>
              </a:solidFill>
              <a:latin typeface="Bookman Old Style" pitchFamily="18" charset="0"/>
            </a:endParaRPr>
          </a:p>
          <a:p>
            <a:r>
              <a:rPr lang="ru-RU" sz="1800" dirty="0" err="1">
                <a:solidFill>
                  <a:srgbClr val="002060"/>
                </a:solidFill>
                <a:latin typeface="Bookman Old Style" pitchFamily="18" charset="0"/>
              </a:rPr>
              <a:t>Зарипова</a:t>
            </a:r>
            <a:r>
              <a:rPr lang="ru-RU" sz="1800" dirty="0">
                <a:solidFill>
                  <a:srgbClr val="002060"/>
                </a:solidFill>
                <a:latin typeface="Bookman Old Style" pitchFamily="18" charset="0"/>
              </a:rPr>
              <a:t> Эльвира </a:t>
            </a:r>
            <a:r>
              <a:rPr lang="ru-RU" sz="1800" dirty="0" err="1">
                <a:solidFill>
                  <a:srgbClr val="002060"/>
                </a:solidFill>
                <a:latin typeface="Bookman Old Style" pitchFamily="18" charset="0"/>
              </a:rPr>
              <a:t>Ильсуровна</a:t>
            </a:r>
            <a:r>
              <a:rPr lang="ru-RU" sz="1800" dirty="0">
                <a:solidFill>
                  <a:srgbClr val="002060"/>
                </a:solidFill>
                <a:latin typeface="Bookman Old Style" pitchFamily="18" charset="0"/>
              </a:rPr>
              <a:t>, </a:t>
            </a:r>
            <a:endParaRPr lang="ru-RU" sz="1800" dirty="0" smtClean="0">
              <a:solidFill>
                <a:srgbClr val="002060"/>
              </a:solidFill>
              <a:latin typeface="Bookman Old Style" pitchFamily="18" charset="0"/>
            </a:endParaRPr>
          </a:p>
          <a:p>
            <a:r>
              <a:rPr lang="ru-RU" sz="1800" dirty="0" smtClean="0">
                <a:solidFill>
                  <a:srgbClr val="002060"/>
                </a:solidFill>
                <a:latin typeface="Bookman Old Style" pitchFamily="18" charset="0"/>
              </a:rPr>
              <a:t>председатель </a:t>
            </a:r>
            <a:r>
              <a:rPr lang="ru-RU" sz="1800" dirty="0">
                <a:solidFill>
                  <a:srgbClr val="002060"/>
                </a:solidFill>
                <a:latin typeface="Bookman Old Style" pitchFamily="18" charset="0"/>
              </a:rPr>
              <a:t>профкома МБОУ «Гимназия №52»</a:t>
            </a:r>
          </a:p>
          <a:p>
            <a:r>
              <a:rPr lang="ru-RU" sz="1800" dirty="0">
                <a:solidFill>
                  <a:srgbClr val="002060"/>
                </a:solidFill>
                <a:latin typeface="Bookman Old Style" pitchFamily="18" charset="0"/>
              </a:rPr>
              <a:t>Прошина Альбина </a:t>
            </a:r>
            <a:r>
              <a:rPr lang="ru-RU" sz="1800" dirty="0" err="1">
                <a:solidFill>
                  <a:srgbClr val="002060"/>
                </a:solidFill>
                <a:latin typeface="Bookman Old Style" pitchFamily="18" charset="0"/>
              </a:rPr>
              <a:t>Юнусовна</a:t>
            </a:r>
            <a:r>
              <a:rPr lang="ru-RU" sz="1800" dirty="0">
                <a:solidFill>
                  <a:srgbClr val="002060"/>
                </a:solidFill>
                <a:latin typeface="Bookman Old Style" pitchFamily="18" charset="0"/>
              </a:rPr>
              <a:t>, </a:t>
            </a:r>
            <a:endParaRPr lang="ru-RU" sz="1800" dirty="0" smtClean="0">
              <a:solidFill>
                <a:srgbClr val="002060"/>
              </a:solidFill>
              <a:latin typeface="Bookman Old Style" pitchFamily="18" charset="0"/>
            </a:endParaRPr>
          </a:p>
          <a:p>
            <a:r>
              <a:rPr lang="ru-RU" sz="1800" dirty="0" smtClean="0">
                <a:solidFill>
                  <a:srgbClr val="002060"/>
                </a:solidFill>
                <a:latin typeface="Bookman Old Style" pitchFamily="18" charset="0"/>
              </a:rPr>
              <a:t>зам.председателя </a:t>
            </a:r>
            <a:r>
              <a:rPr lang="ru-RU" sz="1800" dirty="0">
                <a:solidFill>
                  <a:srgbClr val="002060"/>
                </a:solidFill>
                <a:latin typeface="Bookman Old Style" pitchFamily="18" charset="0"/>
              </a:rPr>
              <a:t>профкома МБОУ «Гимназия №52</a:t>
            </a:r>
            <a:r>
              <a:rPr lang="ru-RU" sz="1800" dirty="0" smtClean="0">
                <a:solidFill>
                  <a:srgbClr val="002060"/>
                </a:solidFill>
                <a:latin typeface="Bookman Old Style" pitchFamily="18" charset="0"/>
              </a:rPr>
              <a:t>»</a:t>
            </a:r>
          </a:p>
          <a:p>
            <a:r>
              <a:rPr lang="ru-RU" sz="1800" dirty="0" smtClean="0">
                <a:solidFill>
                  <a:srgbClr val="002060"/>
                </a:solidFill>
                <a:latin typeface="Bookman Old Style" pitchFamily="18" charset="0"/>
              </a:rPr>
              <a:t>202</a:t>
            </a:r>
            <a:r>
              <a:rPr lang="en-US" sz="1800" dirty="0" smtClean="0">
                <a:solidFill>
                  <a:srgbClr val="002060"/>
                </a:solidFill>
                <a:latin typeface="Bookman Old Style" pitchFamily="18" charset="0"/>
              </a:rPr>
              <a:t>3</a:t>
            </a:r>
            <a:r>
              <a:rPr lang="ru-RU" sz="1800" dirty="0" smtClean="0">
                <a:solidFill>
                  <a:srgbClr val="002060"/>
                </a:solidFill>
                <a:latin typeface="Bookman Old Style" pitchFamily="18" charset="0"/>
              </a:rPr>
              <a:t>г.</a:t>
            </a:r>
            <a:endParaRPr lang="ru-RU" sz="1800" dirty="0">
              <a:solidFill>
                <a:srgbClr val="002060"/>
              </a:solidFill>
              <a:latin typeface="Bookman Old Style" pitchFamily="18" charset="0"/>
            </a:endParaRPr>
          </a:p>
          <a:p>
            <a:endParaRPr lang="ru-RU" sz="2400" dirty="0">
              <a:latin typeface="Bookman Old Style" pitchFamily="18" charset="0"/>
            </a:endParaRPr>
          </a:p>
        </p:txBody>
      </p:sp>
      <p:pic>
        <p:nvPicPr>
          <p:cNvPr id="5" name="Рисунок 4" descr="zdorovie_reshene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91680" y="1124744"/>
            <a:ext cx="6096000" cy="14599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2506290"/>
          </a:xfrm>
        </p:spPr>
        <p:txBody>
          <a:bodyPr>
            <a:noAutofit/>
          </a:bodyPr>
          <a:lstStyle/>
          <a:p>
            <a:r>
              <a:rPr lang="ru-RU" sz="1400" dirty="0">
                <a:solidFill>
                  <a:srgbClr val="002060"/>
                </a:solidFill>
                <a:latin typeface="Bookman Old Style" pitchFamily="18" charset="0"/>
              </a:rPr>
              <a:t>«Жил мудрец, который знал все. </a:t>
            </a:r>
            <a:br>
              <a:rPr lang="ru-RU" sz="1400" dirty="0">
                <a:solidFill>
                  <a:srgbClr val="002060"/>
                </a:solidFill>
                <a:latin typeface="Bookman Old Style" pitchFamily="18" charset="0"/>
              </a:rPr>
            </a:br>
            <a:r>
              <a:rPr lang="ru-RU" sz="1400" dirty="0">
                <a:solidFill>
                  <a:srgbClr val="002060"/>
                </a:solidFill>
                <a:latin typeface="Bookman Old Style" pitchFamily="18" charset="0"/>
              </a:rPr>
              <a:t>Один человек захотел доказать, что мудрец знает не все. </a:t>
            </a:r>
            <a:br>
              <a:rPr lang="ru-RU" sz="1400" dirty="0">
                <a:solidFill>
                  <a:srgbClr val="002060"/>
                </a:solidFill>
                <a:latin typeface="Bookman Old Style" pitchFamily="18" charset="0"/>
              </a:rPr>
            </a:br>
            <a:r>
              <a:rPr lang="ru-RU" sz="1400" dirty="0">
                <a:solidFill>
                  <a:srgbClr val="002060"/>
                </a:solidFill>
                <a:latin typeface="Bookman Old Style" pitchFamily="18" charset="0"/>
              </a:rPr>
              <a:t>Зажав в ладонях бабочку, он спросил: </a:t>
            </a:r>
            <a:br>
              <a:rPr lang="ru-RU" sz="1400" dirty="0">
                <a:solidFill>
                  <a:srgbClr val="002060"/>
                </a:solidFill>
                <a:latin typeface="Bookman Old Style" pitchFamily="18" charset="0"/>
              </a:rPr>
            </a:br>
            <a:r>
              <a:rPr lang="ru-RU" sz="1400" dirty="0">
                <a:solidFill>
                  <a:srgbClr val="002060"/>
                </a:solidFill>
                <a:latin typeface="Bookman Old Style" pitchFamily="18" charset="0"/>
              </a:rPr>
              <a:t>«Скажи, мудрец, какая бабочка у меня в руках: мертвая или живая?»</a:t>
            </a:r>
            <a:br>
              <a:rPr lang="ru-RU" sz="1400" dirty="0">
                <a:solidFill>
                  <a:srgbClr val="002060"/>
                </a:solidFill>
                <a:latin typeface="Bookman Old Style" pitchFamily="18" charset="0"/>
              </a:rPr>
            </a:br>
            <a:r>
              <a:rPr lang="ru-RU" sz="1400" dirty="0">
                <a:solidFill>
                  <a:srgbClr val="002060"/>
                </a:solidFill>
                <a:latin typeface="Bookman Old Style" pitchFamily="18" charset="0"/>
              </a:rPr>
              <a:t> А сам думает: «Скажет живая – я ее умертвляю, скажет мертвая – выпущу». Мудрец, подумав, ответил: «Все в твоих руках</a:t>
            </a:r>
            <a:r>
              <a:rPr lang="ru-RU" sz="1400" dirty="0" smtClean="0">
                <a:solidFill>
                  <a:srgbClr val="002060"/>
                </a:solidFill>
                <a:latin typeface="Bookman Old Style" pitchFamily="18" charset="0"/>
              </a:rPr>
              <a:t>».</a:t>
            </a:r>
            <a:r>
              <a:rPr lang="ru-RU" sz="1400" dirty="0">
                <a:solidFill>
                  <a:srgbClr val="002060"/>
                </a:solidFill>
              </a:rPr>
              <a:t> 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b="1" i="1" dirty="0" smtClean="0">
                <a:solidFill>
                  <a:srgbClr val="C00000"/>
                </a:solidFill>
                <a:latin typeface="Bookman Old Style" pitchFamily="18" charset="0"/>
              </a:rPr>
              <a:t>В </a:t>
            </a:r>
            <a:r>
              <a:rPr lang="ru-RU" sz="1400" b="1" i="1" dirty="0">
                <a:solidFill>
                  <a:srgbClr val="C00000"/>
                </a:solidFill>
                <a:latin typeface="Bookman Old Style" pitchFamily="18" charset="0"/>
              </a:rPr>
              <a:t>наших руках возможность создать </a:t>
            </a:r>
            <a:r>
              <a:rPr lang="ru-RU" sz="1400" b="1" i="1" dirty="0" smtClean="0">
                <a:solidFill>
                  <a:srgbClr val="C00000"/>
                </a:solidFill>
                <a:latin typeface="Bookman Old Style" pitchFamily="18" charset="0"/>
              </a:rPr>
              <a:t>в гимназии </a:t>
            </a:r>
            <a:r>
              <a:rPr lang="ru-RU" sz="1400" b="1" i="1" dirty="0">
                <a:solidFill>
                  <a:srgbClr val="C00000"/>
                </a:solidFill>
                <a:latin typeface="Bookman Old Style" pitchFamily="18" charset="0"/>
              </a:rPr>
              <a:t>такую атмосферу, в которой </a:t>
            </a:r>
            <a:r>
              <a:rPr lang="ru-RU" sz="1400" b="1" i="1" dirty="0" smtClean="0">
                <a:solidFill>
                  <a:srgbClr val="C00000"/>
                </a:solidFill>
                <a:latin typeface="Bookman Old Style" pitchFamily="18" charset="0"/>
              </a:rPr>
              <a:t>каждый член </a:t>
            </a:r>
            <a:r>
              <a:rPr lang="ru-RU" sz="1400" b="1" i="1" dirty="0">
                <a:solidFill>
                  <a:srgbClr val="C00000"/>
                </a:solidFill>
                <a:latin typeface="Bookman Old Style" pitchFamily="18" charset="0"/>
              </a:rPr>
              <a:t>к</a:t>
            </a:r>
            <a:r>
              <a:rPr lang="ru-RU" sz="1400" b="1" i="1" dirty="0" smtClean="0">
                <a:solidFill>
                  <a:srgbClr val="C00000"/>
                </a:solidFill>
                <a:latin typeface="Bookman Old Style" pitchFamily="18" charset="0"/>
              </a:rPr>
              <a:t>оллектива </a:t>
            </a:r>
            <a:r>
              <a:rPr lang="ru-RU" sz="1400" b="1" i="1" dirty="0">
                <a:solidFill>
                  <a:srgbClr val="C00000"/>
                </a:solidFill>
                <a:latin typeface="Bookman Old Style" pitchFamily="18" charset="0"/>
              </a:rPr>
              <a:t>будут чувствовать себя «как дома». Таким образом, актуальность проекта заключается в том, что в одном климате растение может расцвести, в другом — зачахнуть. То же самое можно сказать и о психологическом комфорте: в одних условиях люди чувствуют себя некомфортно, стремятся покинуть коллектив, проводят в нем меньше времени, их личностный рост замедляется, в других — коллектив функционирует оптимально и его члены получают возможность максимально полно реализовать свой потенциал.</a:t>
            </a:r>
            <a:br>
              <a:rPr lang="ru-RU" sz="1400" b="1" i="1" dirty="0">
                <a:solidFill>
                  <a:srgbClr val="C00000"/>
                </a:solidFill>
                <a:latin typeface="Bookman Old Style" pitchFamily="18" charset="0"/>
              </a:rPr>
            </a:br>
            <a:endParaRPr lang="ru-RU" sz="1400" b="1" i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pic>
        <p:nvPicPr>
          <p:cNvPr id="3" name="Рисунок 2" descr="IMG-20201224-WA005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07704" y="3501008"/>
            <a:ext cx="5040560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2871192"/>
          </a:xfrm>
        </p:spPr>
        <p:txBody>
          <a:bodyPr>
            <a:noAutofit/>
          </a:bodyPr>
          <a:lstStyle/>
          <a:p>
            <a:pPr algn="l"/>
            <a:r>
              <a:rPr lang="ru-RU" sz="1200" b="1" dirty="0">
                <a:solidFill>
                  <a:srgbClr val="C00000"/>
                </a:solidFill>
                <a:latin typeface="Bookman Old Style" pitchFamily="18" charset="0"/>
              </a:rPr>
              <a:t>Тип проекта:</a:t>
            </a:r>
            <a:r>
              <a:rPr lang="ru-RU" sz="1200" b="1" dirty="0">
                <a:latin typeface="Bookman Old Style" pitchFamily="18" charset="0"/>
              </a:rPr>
              <a:t> </a:t>
            </a:r>
            <a:r>
              <a:rPr lang="ru-RU" sz="1200" dirty="0">
                <a:solidFill>
                  <a:srgbClr val="002060"/>
                </a:solidFill>
                <a:latin typeface="Bookman Old Style" pitchFamily="18" charset="0"/>
              </a:rPr>
              <a:t>долгосрочный</a:t>
            </a:r>
            <a:r>
              <a:rPr lang="ru-RU" sz="1200" dirty="0">
                <a:latin typeface="Bookman Old Style" pitchFamily="18" charset="0"/>
              </a:rPr>
              <a:t/>
            </a:r>
            <a:br>
              <a:rPr lang="ru-RU" sz="1200" dirty="0">
                <a:latin typeface="Bookman Old Style" pitchFamily="18" charset="0"/>
              </a:rPr>
            </a:br>
            <a:r>
              <a:rPr lang="ru-RU" sz="1200" b="1" dirty="0">
                <a:solidFill>
                  <a:srgbClr val="C00000"/>
                </a:solidFill>
                <a:latin typeface="Bookman Old Style" pitchFamily="18" charset="0"/>
              </a:rPr>
              <a:t>Сроки реализации проекта:</a:t>
            </a:r>
            <a:r>
              <a:rPr lang="ru-RU" sz="1200" dirty="0">
                <a:solidFill>
                  <a:srgbClr val="C00000"/>
                </a:solidFill>
                <a:latin typeface="Bookman Old Style" pitchFamily="18" charset="0"/>
              </a:rPr>
              <a:t> </a:t>
            </a:r>
            <a:r>
              <a:rPr lang="ru-RU" sz="1200" dirty="0">
                <a:solidFill>
                  <a:srgbClr val="002060"/>
                </a:solidFill>
                <a:latin typeface="Bookman Old Style" pitchFamily="18" charset="0"/>
              </a:rPr>
              <a:t>2019-2024г.</a:t>
            </a:r>
            <a:r>
              <a:rPr lang="ru-RU" sz="1200" dirty="0">
                <a:latin typeface="Bookman Old Style" pitchFamily="18" charset="0"/>
              </a:rPr>
              <a:t/>
            </a:r>
            <a:br>
              <a:rPr lang="ru-RU" sz="1200" dirty="0">
                <a:latin typeface="Bookman Old Style" pitchFamily="18" charset="0"/>
              </a:rPr>
            </a:br>
            <a:r>
              <a:rPr lang="ru-RU" sz="1200" dirty="0">
                <a:latin typeface="Bookman Old Style" pitchFamily="18" charset="0"/>
              </a:rPr>
              <a:t>	</a:t>
            </a:r>
            <a:r>
              <a:rPr lang="ru-RU" sz="1200" b="1" dirty="0">
                <a:solidFill>
                  <a:srgbClr val="C00000"/>
                </a:solidFill>
                <a:latin typeface="Bookman Old Style" pitchFamily="18" charset="0"/>
              </a:rPr>
              <a:t>Цель проекта:</a:t>
            </a:r>
            <a:r>
              <a:rPr lang="ru-RU" sz="1200" dirty="0">
                <a:latin typeface="Bookman Old Style" pitchFamily="18" charset="0"/>
              </a:rPr>
              <a:t> </a:t>
            </a:r>
            <a:r>
              <a:rPr lang="ru-RU" sz="1200" dirty="0" smtClean="0">
                <a:solidFill>
                  <a:srgbClr val="002060"/>
                </a:solidFill>
                <a:latin typeface="Bookman Old Style" pitchFamily="18" charset="0"/>
              </a:rPr>
              <a:t>формирование </a:t>
            </a:r>
            <a:r>
              <a:rPr lang="ru-RU" sz="1200" b="1" dirty="0" smtClean="0">
                <a:solidFill>
                  <a:srgbClr val="002060"/>
                </a:solidFill>
                <a:latin typeface="Bookman Old Style" pitchFamily="18" charset="0"/>
              </a:rPr>
              <a:t>в</a:t>
            </a:r>
            <a:r>
              <a:rPr lang="ru-RU" sz="1200" dirty="0" smtClean="0">
                <a:solidFill>
                  <a:srgbClr val="002060"/>
                </a:solidFill>
                <a:latin typeface="Bookman Old Style" pitchFamily="18" charset="0"/>
              </a:rPr>
              <a:t> </a:t>
            </a:r>
            <a:r>
              <a:rPr lang="ru-RU" sz="1200" b="1" dirty="0" smtClean="0">
                <a:solidFill>
                  <a:srgbClr val="002060"/>
                </a:solidFill>
                <a:latin typeface="Bookman Old Style" pitchFamily="18" charset="0"/>
              </a:rPr>
              <a:t>коллективе</a:t>
            </a:r>
            <a:r>
              <a:rPr lang="ru-RU" sz="1200" dirty="0" smtClean="0">
                <a:solidFill>
                  <a:srgbClr val="002060"/>
                </a:solidFill>
                <a:latin typeface="Bookman Old Style" pitchFamily="18" charset="0"/>
              </a:rPr>
              <a:t> благоприятного </a:t>
            </a:r>
            <a:r>
              <a:rPr lang="ru-RU" sz="1200" b="1" dirty="0" smtClean="0">
                <a:solidFill>
                  <a:srgbClr val="002060"/>
                </a:solidFill>
                <a:latin typeface="Bookman Old Style" pitchFamily="18" charset="0"/>
              </a:rPr>
              <a:t>психологического</a:t>
            </a:r>
            <a:r>
              <a:rPr lang="ru-RU" sz="1200" dirty="0" smtClean="0">
                <a:solidFill>
                  <a:srgbClr val="002060"/>
                </a:solidFill>
                <a:latin typeface="Bookman Old Style" pitchFamily="18" charset="0"/>
              </a:rPr>
              <a:t> микроклимата, способствующего сохранению и укреплению психического </a:t>
            </a:r>
            <a:r>
              <a:rPr lang="ru-RU" sz="1200" b="1" dirty="0" smtClean="0">
                <a:solidFill>
                  <a:srgbClr val="002060"/>
                </a:solidFill>
                <a:latin typeface="Bookman Old Style" pitchFamily="18" charset="0"/>
              </a:rPr>
              <a:t>здоровья</a:t>
            </a:r>
            <a:r>
              <a:rPr lang="ru-RU" sz="1200" dirty="0" smtClean="0">
                <a:solidFill>
                  <a:srgbClr val="002060"/>
                </a:solidFill>
                <a:latin typeface="Bookman Old Style" pitchFamily="18" charset="0"/>
              </a:rPr>
              <a:t> сотрудников.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>
                <a:latin typeface="Bookman Old Style" pitchFamily="18" charset="0"/>
              </a:rPr>
              <a:t/>
            </a:r>
            <a:br>
              <a:rPr lang="ru-RU" sz="1200" dirty="0">
                <a:latin typeface="Bookman Old Style" pitchFamily="18" charset="0"/>
              </a:rPr>
            </a:br>
            <a:r>
              <a:rPr lang="ru-RU" sz="1200" dirty="0">
                <a:latin typeface="Bookman Old Style" pitchFamily="18" charset="0"/>
              </a:rPr>
              <a:t>	</a:t>
            </a:r>
            <a:r>
              <a:rPr lang="ru-RU" sz="1200" b="1" dirty="0">
                <a:solidFill>
                  <a:srgbClr val="C00000"/>
                </a:solidFill>
                <a:latin typeface="Bookman Old Style" pitchFamily="18" charset="0"/>
              </a:rPr>
              <a:t>Задачи:</a:t>
            </a:r>
            <a:r>
              <a:rPr lang="ru-RU" sz="1200" dirty="0">
                <a:latin typeface="Bookman Old Style" pitchFamily="18" charset="0"/>
              </a:rPr>
              <a:t/>
            </a:r>
            <a:br>
              <a:rPr lang="ru-RU" sz="1200" dirty="0">
                <a:latin typeface="Bookman Old Style" pitchFamily="18" charset="0"/>
              </a:rPr>
            </a:br>
            <a:r>
              <a:rPr lang="ru-RU" sz="1200" dirty="0" smtClean="0">
                <a:latin typeface="Bookman Old Style" pitchFamily="18" charset="0"/>
              </a:rPr>
              <a:t>    </a:t>
            </a:r>
            <a:r>
              <a:rPr lang="ru-RU" sz="1200" dirty="0" smtClean="0">
                <a:solidFill>
                  <a:srgbClr val="002060"/>
                </a:solidFill>
                <a:latin typeface="Bookman Old Style" pitchFamily="18" charset="0"/>
              </a:rPr>
              <a:t>Проанализировать  </a:t>
            </a:r>
            <a:r>
              <a:rPr lang="ru-RU" sz="1200" dirty="0">
                <a:solidFill>
                  <a:srgbClr val="002060"/>
                </a:solidFill>
                <a:latin typeface="Bookman Old Style" pitchFamily="18" charset="0"/>
              </a:rPr>
              <a:t>состояние  психологического климата в  коллективе гимназии;</a:t>
            </a:r>
            <a:br>
              <a:rPr lang="ru-RU" sz="1200" dirty="0">
                <a:solidFill>
                  <a:srgbClr val="002060"/>
                </a:solidFill>
                <a:latin typeface="Bookman Old Style" pitchFamily="18" charset="0"/>
              </a:rPr>
            </a:br>
            <a:r>
              <a:rPr lang="ru-RU" sz="1200" dirty="0" smtClean="0">
                <a:solidFill>
                  <a:srgbClr val="002060"/>
                </a:solidFill>
                <a:latin typeface="Bookman Old Style" pitchFamily="18" charset="0"/>
              </a:rPr>
              <a:t>    Сформировать </a:t>
            </a:r>
            <a:r>
              <a:rPr lang="ru-RU" sz="1200" dirty="0">
                <a:solidFill>
                  <a:srgbClr val="002060"/>
                </a:solidFill>
                <a:latin typeface="Bookman Old Style" pitchFamily="18" charset="0"/>
              </a:rPr>
              <a:t>мотивацию членов коллектива на создание комфортной среды в коллективе;</a:t>
            </a:r>
            <a:br>
              <a:rPr lang="ru-RU" sz="1200" dirty="0">
                <a:solidFill>
                  <a:srgbClr val="002060"/>
                </a:solidFill>
                <a:latin typeface="Bookman Old Style" pitchFamily="18" charset="0"/>
              </a:rPr>
            </a:br>
            <a:r>
              <a:rPr lang="ru-RU" sz="1200" dirty="0" smtClean="0">
                <a:solidFill>
                  <a:srgbClr val="002060"/>
                </a:solidFill>
                <a:latin typeface="Bookman Old Style" pitchFamily="18" charset="0"/>
              </a:rPr>
              <a:t>    Выявить </a:t>
            </a:r>
            <a:r>
              <a:rPr lang="ru-RU" sz="1200" dirty="0">
                <a:solidFill>
                  <a:srgbClr val="002060"/>
                </a:solidFill>
                <a:latin typeface="Bookman Old Style" pitchFamily="18" charset="0"/>
              </a:rPr>
              <a:t>условия и факторы, стимулирующие создание комфортного психологического климата в коллективе;</a:t>
            </a:r>
            <a:br>
              <a:rPr lang="ru-RU" sz="1200" dirty="0">
                <a:solidFill>
                  <a:srgbClr val="002060"/>
                </a:solidFill>
                <a:latin typeface="Bookman Old Style" pitchFamily="18" charset="0"/>
              </a:rPr>
            </a:br>
            <a:r>
              <a:rPr lang="ru-RU" sz="1200" dirty="0" smtClean="0">
                <a:solidFill>
                  <a:srgbClr val="002060"/>
                </a:solidFill>
                <a:latin typeface="Bookman Old Style" pitchFamily="18" charset="0"/>
              </a:rPr>
              <a:t>    Определить </a:t>
            </a:r>
            <a:r>
              <a:rPr lang="ru-RU" sz="1200" dirty="0">
                <a:solidFill>
                  <a:srgbClr val="002060"/>
                </a:solidFill>
                <a:latin typeface="Bookman Old Style" pitchFamily="18" charset="0"/>
              </a:rPr>
              <a:t>пути формирования благоприятного психологического климата в коллективе гимназии, содействовать сплочению коллектива;</a:t>
            </a:r>
            <a:br>
              <a:rPr lang="ru-RU" sz="1200" dirty="0">
                <a:solidFill>
                  <a:srgbClr val="002060"/>
                </a:solidFill>
                <a:latin typeface="Bookman Old Style" pitchFamily="18" charset="0"/>
              </a:rPr>
            </a:br>
            <a:r>
              <a:rPr lang="ru-RU" sz="1200" dirty="0" smtClean="0">
                <a:solidFill>
                  <a:srgbClr val="002060"/>
                </a:solidFill>
                <a:latin typeface="Bookman Old Style" pitchFamily="18" charset="0"/>
              </a:rPr>
              <a:t>    </a:t>
            </a:r>
            <a:r>
              <a:rPr lang="ru-RU" sz="1200" b="1" dirty="0" smtClean="0">
                <a:solidFill>
                  <a:srgbClr val="002060"/>
                </a:solidFill>
                <a:latin typeface="Bookman Old Style" pitchFamily="18" charset="0"/>
              </a:rPr>
              <a:t>Разработка </a:t>
            </a:r>
            <a:r>
              <a:rPr lang="ru-RU" sz="1200" b="1" dirty="0">
                <a:solidFill>
                  <a:srgbClr val="002060"/>
                </a:solidFill>
                <a:latin typeface="Bookman Old Style" pitchFamily="18" charset="0"/>
              </a:rPr>
              <a:t>модели формирования комфортного психологического климата в коллективе гимназии.</a:t>
            </a:r>
            <a:r>
              <a:rPr lang="ru-RU" sz="1200" dirty="0">
                <a:latin typeface="Bookman Old Style" pitchFamily="18" charset="0"/>
              </a:rPr>
              <a:t/>
            </a:r>
            <a:br>
              <a:rPr lang="ru-RU" sz="1200" dirty="0">
                <a:latin typeface="Bookman Old Style" pitchFamily="18" charset="0"/>
              </a:rPr>
            </a:br>
            <a:endParaRPr lang="ru-RU" sz="1200" dirty="0">
              <a:latin typeface="Bookman Old Style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93" r="19687"/>
          <a:stretch/>
        </p:blipFill>
        <p:spPr bwMode="auto">
          <a:xfrm>
            <a:off x="251520" y="3212976"/>
            <a:ext cx="3733800" cy="30178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/>
          <p:nvPr/>
        </p:nvPicPr>
        <p:blipFill rotWithShape="1">
          <a:blip r:embed="rId3"/>
          <a:srcRect l="14607" t="5131" r="15797" b="5075"/>
          <a:stretch/>
        </p:blipFill>
        <p:spPr bwMode="auto">
          <a:xfrm>
            <a:off x="4355976" y="3207094"/>
            <a:ext cx="4136571" cy="3000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0"/>
            <a:ext cx="8229600" cy="90872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Bookman Old Style" pitchFamily="18" charset="0"/>
              </a:rPr>
              <a:t>Мероприятия, направленные на достижение цели проекта на основе традиций гимназии.</a:t>
            </a:r>
            <a:endParaRPr lang="ru-RU" sz="2400" b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pic>
        <p:nvPicPr>
          <p:cNvPr id="3" name="Рисунок 2" descr="IMG_141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5616" y="1268760"/>
            <a:ext cx="3024336" cy="225591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 descr="P110044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20072" y="980728"/>
            <a:ext cx="3096344" cy="223224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IMG_20190411_201816_48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7544" y="4149080"/>
            <a:ext cx="3171056" cy="223495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4716016" y="5589240"/>
            <a:ext cx="4032448" cy="107721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rgbClr val="002060"/>
                </a:solidFill>
                <a:latin typeface="Bookman Old Style" pitchFamily="18" charset="0"/>
              </a:rPr>
              <a:t>Психологическая диагностика, тренинги по </a:t>
            </a:r>
            <a:r>
              <a:rPr lang="ru-RU" sz="1600" dirty="0" err="1" smtClean="0">
                <a:solidFill>
                  <a:srgbClr val="002060"/>
                </a:solidFill>
                <a:latin typeface="Bookman Old Style" pitchFamily="18" charset="0"/>
              </a:rPr>
              <a:t>командообразованию</a:t>
            </a:r>
            <a:r>
              <a:rPr lang="ru-RU" sz="1600" dirty="0" smtClean="0">
                <a:solidFill>
                  <a:srgbClr val="002060"/>
                </a:solidFill>
                <a:latin typeface="Bookman Old Style" pitchFamily="18" charset="0"/>
              </a:rPr>
              <a:t>, снижению </a:t>
            </a:r>
            <a:r>
              <a:rPr lang="ru-RU" sz="1600" dirty="0" err="1" smtClean="0">
                <a:solidFill>
                  <a:srgbClr val="002060"/>
                </a:solidFill>
                <a:latin typeface="Bookman Old Style" pitchFamily="18" charset="0"/>
              </a:rPr>
              <a:t>конфликтоности</a:t>
            </a:r>
            <a:r>
              <a:rPr lang="ru-RU" sz="1600" dirty="0" smtClean="0">
                <a:solidFill>
                  <a:srgbClr val="002060"/>
                </a:solidFill>
                <a:latin typeface="Bookman Old Style" pitchFamily="18" charset="0"/>
              </a:rPr>
              <a:t> в коллективе.</a:t>
            </a:r>
            <a:endParaRPr lang="ru-RU" sz="1600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pic>
        <p:nvPicPr>
          <p:cNvPr id="7" name="Рисунок 6" descr="IMG_20131027_12060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542656" y="3577208"/>
            <a:ext cx="3096344" cy="18002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88640"/>
            <a:ext cx="8229600" cy="792088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Bookman Old Style" pitchFamily="18" charset="0"/>
              </a:rPr>
              <a:t>Мероприятия, направленные на достижение цели проекта на основе традиций гимназии.</a:t>
            </a:r>
            <a:endParaRPr lang="ru-RU" sz="2400" b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39952" y="5733256"/>
            <a:ext cx="4032448" cy="83099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rgbClr val="002060"/>
                </a:solidFill>
                <a:latin typeface="Bookman Old Style" pitchFamily="18" charset="0"/>
              </a:rPr>
              <a:t>Проведение дней психологической </a:t>
            </a:r>
            <a:r>
              <a:rPr lang="ru-RU" sz="1600" dirty="0" smtClean="0">
                <a:solidFill>
                  <a:srgbClr val="002060"/>
                </a:solidFill>
                <a:latin typeface="Bookman Old Style" pitchFamily="18" charset="0"/>
              </a:rPr>
              <a:t>разгрузки (на примере Дня спонтанного проявления доброты)</a:t>
            </a:r>
            <a:endParaRPr lang="ru-RU" sz="1600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pic>
        <p:nvPicPr>
          <p:cNvPr id="7" name="Рисунок 6" descr="IMG_20190218_202609_67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1124744"/>
            <a:ext cx="2667000" cy="209093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 descr="IMG-20210217-WA002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47864" y="1700808"/>
            <a:ext cx="2304256" cy="324036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 descr="IMG-20210217-WA002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40152" y="1052736"/>
            <a:ext cx="2952328" cy="194421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 descr="Screenshot_2021-05-09-11-12-48-413_com.instagram.android.png"/>
          <p:cNvPicPr>
            <a:picLocks noChangeAspect="1"/>
          </p:cNvPicPr>
          <p:nvPr/>
        </p:nvPicPr>
        <p:blipFill>
          <a:blip r:embed="rId5" cstate="print"/>
          <a:srcRect t="20600" b="23750"/>
          <a:stretch>
            <a:fillRect/>
          </a:stretch>
        </p:blipFill>
        <p:spPr>
          <a:xfrm>
            <a:off x="467544" y="3645024"/>
            <a:ext cx="2288853" cy="295232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Рисунок 10" descr="IMG-20210217-WA002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012160" y="3356992"/>
            <a:ext cx="2808312" cy="194421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88640"/>
            <a:ext cx="8229600" cy="792088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Bookman Old Style" pitchFamily="18" charset="0"/>
              </a:rPr>
              <a:t>Мероприятия, направленные на достижение цели проекта на основе традиций гимназии.</a:t>
            </a:r>
            <a:endParaRPr lang="ru-RU" sz="2400" b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67744" y="5661249"/>
            <a:ext cx="3816424" cy="95410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solidFill>
                  <a:srgbClr val="002060"/>
                </a:solidFill>
                <a:latin typeface="Bookman Old Style" pitchFamily="18" charset="0"/>
              </a:rPr>
              <a:t>Рефлексия педагогических советов на примере педагогического совета «Формирование функциональной грамотности» март, 2023 г.</a:t>
            </a:r>
            <a:endParaRPr lang="ru-RU" sz="1400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pic>
        <p:nvPicPr>
          <p:cNvPr id="12" name="Рисунок 11" descr="IMG-20230411-WA001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44008" y="1155782"/>
            <a:ext cx="1656184" cy="2448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 descr="IMG-20230328-WA005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76256" y="1124744"/>
            <a:ext cx="1728192" cy="28803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124744"/>
            <a:ext cx="2016224" cy="28803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1121229"/>
            <a:ext cx="1512168" cy="25173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103" y="4293096"/>
            <a:ext cx="1615058" cy="2376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4482118"/>
            <a:ext cx="2736304" cy="16561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464" y="3780421"/>
            <a:ext cx="3000975" cy="17008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88640"/>
            <a:ext cx="8229600" cy="792088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Bookman Old Style" pitchFamily="18" charset="0"/>
              </a:rPr>
              <a:t>Мероприятия, направленные на достижение цели проекта на основе традиций гимназии.</a:t>
            </a:r>
            <a:endParaRPr lang="ru-RU" sz="2400" b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3528" y="6021288"/>
            <a:ext cx="3096344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rgbClr val="002060"/>
                </a:solidFill>
                <a:latin typeface="Bookman Old Style" pitchFamily="18" charset="0"/>
              </a:rPr>
              <a:t>Экскурсии коллективом на каникулах</a:t>
            </a:r>
          </a:p>
        </p:txBody>
      </p:sp>
      <p:pic>
        <p:nvPicPr>
          <p:cNvPr id="7" name="Рисунок 6" descr="IMG_20210414_10190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1268760"/>
            <a:ext cx="2880320" cy="223224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PA08010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23928" y="1412776"/>
            <a:ext cx="2376264" cy="18002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IMG_20190824_154021.jpg"/>
          <p:cNvPicPr>
            <a:picLocks noChangeAspect="1"/>
          </p:cNvPicPr>
          <p:nvPr/>
        </p:nvPicPr>
        <p:blipFill>
          <a:blip r:embed="rId4" cstate="print"/>
          <a:srcRect b="5556"/>
          <a:stretch>
            <a:fillRect/>
          </a:stretch>
        </p:blipFill>
        <p:spPr>
          <a:xfrm>
            <a:off x="6660232" y="980728"/>
            <a:ext cx="2067694" cy="309634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 descr="IMG-20210508-WA004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1520" y="3861048"/>
            <a:ext cx="3096344" cy="185167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 descr="Screenshot_2021-05-09-15-47-03-863_com.instagram.android.png"/>
          <p:cNvPicPr>
            <a:picLocks noChangeAspect="1"/>
          </p:cNvPicPr>
          <p:nvPr/>
        </p:nvPicPr>
        <p:blipFill>
          <a:blip r:embed="rId6" cstate="print"/>
          <a:srcRect t="20600" b="23750"/>
          <a:stretch>
            <a:fillRect/>
          </a:stretch>
        </p:blipFill>
        <p:spPr>
          <a:xfrm>
            <a:off x="3635896" y="3645024"/>
            <a:ext cx="2376264" cy="302433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11" descr="Screenshot_2021-05-10-10-32-29-195_com.instagram.android.png"/>
          <p:cNvPicPr>
            <a:picLocks noChangeAspect="1"/>
          </p:cNvPicPr>
          <p:nvPr/>
        </p:nvPicPr>
        <p:blipFill>
          <a:blip r:embed="rId7" cstate="print"/>
          <a:srcRect t="33200" b="17451"/>
          <a:stretch>
            <a:fillRect/>
          </a:stretch>
        </p:blipFill>
        <p:spPr>
          <a:xfrm>
            <a:off x="6156176" y="4365104"/>
            <a:ext cx="2864917" cy="187220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8229600" cy="114300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Bookman Old Style" pitchFamily="18" charset="0"/>
              </a:rPr>
              <a:t>Мероприятия, направленные на достижение цели проекта на основе традиций гимназии.</a:t>
            </a:r>
            <a:endParaRPr lang="ru-RU" sz="2400" b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0" y="6165304"/>
            <a:ext cx="4032448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rgbClr val="002060"/>
                </a:solidFill>
                <a:latin typeface="Bookman Old Style" pitchFamily="18" charset="0"/>
              </a:rPr>
              <a:t>Поздравления, </a:t>
            </a:r>
            <a:r>
              <a:rPr lang="ru-RU" sz="1200" dirty="0">
                <a:solidFill>
                  <a:srgbClr val="002060"/>
                </a:solidFill>
                <a:latin typeface="Bookman Old Style" pitchFamily="18" charset="0"/>
              </a:rPr>
              <a:t>чествование юбиляров, </a:t>
            </a:r>
            <a:r>
              <a:rPr lang="ru-RU" sz="1200" dirty="0" smtClean="0">
                <a:solidFill>
                  <a:srgbClr val="002060"/>
                </a:solidFill>
                <a:latin typeface="Bookman Old Style" pitchFamily="18" charset="0"/>
              </a:rPr>
              <a:t>ветеранов, посвящение молодых учителей.</a:t>
            </a:r>
            <a:endParaRPr lang="ru-RU" sz="1200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pic>
        <p:nvPicPr>
          <p:cNvPr id="7" name="Рисунок 6" descr="IMG_20181006_000543_88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7" y="1412777"/>
            <a:ext cx="1872207" cy="2952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IMG_20191004_232258_18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99792" y="1556792"/>
            <a:ext cx="2376264" cy="2016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IMG_20191004_232258_10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1560" y="4581128"/>
            <a:ext cx="2520280" cy="2088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IMG_20191227_14133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436096" y="1340768"/>
            <a:ext cx="2988840" cy="20608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IMG_20181005_14593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156176" y="3573016"/>
            <a:ext cx="2880320" cy="21328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 descr="IMG_20191004_232258_114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275856" y="3789040"/>
            <a:ext cx="2736304" cy="22048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16632"/>
            <a:ext cx="8229600" cy="792088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Bookman Old Style" pitchFamily="18" charset="0"/>
              </a:rPr>
              <a:t>Мероприятия, направленные на достижение цели проекта на основе традиций гимназии.</a:t>
            </a:r>
            <a:endParaRPr lang="ru-RU" sz="2400" b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07704" y="5877272"/>
            <a:ext cx="4032448" cy="83099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rgbClr val="002060"/>
                </a:solidFill>
                <a:latin typeface="Bookman Old Style" pitchFamily="18" charset="0"/>
              </a:rPr>
              <a:t>Привлечение всех членов коллектива к участию в коллективных мероприятиях</a:t>
            </a:r>
          </a:p>
        </p:txBody>
      </p:sp>
      <p:pic>
        <p:nvPicPr>
          <p:cNvPr id="7" name="Рисунок 6" descr="IMG_20161219_1229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1052736"/>
            <a:ext cx="1800200" cy="2664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IMG_20180208_10485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75647" y="1222716"/>
            <a:ext cx="1584176" cy="2592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IMG_20180208_11004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308304" y="4005064"/>
            <a:ext cx="1584176" cy="27089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IMG_20210414_101841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411760" y="1268760"/>
            <a:ext cx="2545959" cy="20882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 descr="IMG_20190914_150349_34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851920" y="3789040"/>
            <a:ext cx="2952328" cy="19442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 descr="IMG_20161012_201249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220072" y="1052736"/>
            <a:ext cx="1800200" cy="26229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Рисунок 13" descr="IMG_20201225_070050_021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67544" y="3861048"/>
            <a:ext cx="3124819" cy="19442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0"/>
            <a:ext cx="8229600" cy="764704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Bookman Old Style" pitchFamily="18" charset="0"/>
              </a:rPr>
              <a:t>Мероприятия, направленные на достижение цели проекта на основе традиций гимназии.</a:t>
            </a:r>
            <a:endParaRPr lang="ru-RU" sz="2400" b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7504" y="5877272"/>
            <a:ext cx="4032448" cy="83099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rgbClr val="002060"/>
                </a:solidFill>
                <a:latin typeface="Bookman Old Style" pitchFamily="18" charset="0"/>
              </a:rPr>
              <a:t>Проведение нетрадиционных форм работы с педагогами: праздников, фестивалей и т. д.</a:t>
            </a:r>
          </a:p>
        </p:txBody>
      </p:sp>
      <p:pic>
        <p:nvPicPr>
          <p:cNvPr id="7" name="Рисунок 6" descr="IMG_20190125_0850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980728"/>
            <a:ext cx="1872208" cy="280831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 descr="IMG_747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11760" y="908720"/>
            <a:ext cx="3096344" cy="194421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 descr="IMG_750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68144" y="908720"/>
            <a:ext cx="2808312" cy="18002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Рисунок 11" descr="IMG_20191218_204818_60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11960" y="5085184"/>
            <a:ext cx="2304256" cy="153955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6" name="Picture 2" descr="C:\Users\Alabina\Desktop\Новая папка\IMG_20190125_210525_74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4077072"/>
            <a:ext cx="2736304" cy="165618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Рисунок 10" descr="Screenshot_2021-05-10-10-35-58-359_com.instagram.android.png"/>
          <p:cNvPicPr>
            <a:picLocks noChangeAspect="1"/>
          </p:cNvPicPr>
          <p:nvPr/>
        </p:nvPicPr>
        <p:blipFill>
          <a:blip r:embed="rId7" cstate="print"/>
          <a:srcRect t="31100" b="27950"/>
          <a:stretch>
            <a:fillRect/>
          </a:stretch>
        </p:blipFill>
        <p:spPr>
          <a:xfrm>
            <a:off x="3275856" y="3068960"/>
            <a:ext cx="2936925" cy="18002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Рисунок 12" descr="Screenshot_2021-05-10-10-38-37-449_com.instagram.android.png"/>
          <p:cNvPicPr>
            <a:picLocks noChangeAspect="1"/>
          </p:cNvPicPr>
          <p:nvPr/>
        </p:nvPicPr>
        <p:blipFill>
          <a:blip r:embed="rId8" cstate="print"/>
          <a:srcRect t="20600" b="23750"/>
          <a:stretch>
            <a:fillRect/>
          </a:stretch>
        </p:blipFill>
        <p:spPr>
          <a:xfrm>
            <a:off x="6804248" y="2924944"/>
            <a:ext cx="2160240" cy="331236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1921</TotalTime>
  <Words>196</Words>
  <Application>Microsoft Office PowerPoint</Application>
  <PresentationFormat>Экран (4:3)</PresentationFormat>
  <Paragraphs>26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МБОУ «Гимназия №52»  Приволжского района г.Казани</vt:lpstr>
      <vt:lpstr>Тип проекта: долгосрочный Сроки реализации проекта: 2019-2024г.  Цель проекта: формирование в коллективе благоприятного психологического микроклимата, способствующего сохранению и укреплению психического здоровья сотрудников.   Задачи:     Проанализировать  состояние  психологического климата в  коллективе гимназии;     Сформировать мотивацию членов коллектива на создание комфортной среды в коллективе;     Выявить условия и факторы, стимулирующие создание комфортного психологического климата в коллективе;     Определить пути формирования благоприятного психологического климата в коллективе гимназии, содействовать сплочению коллектива;     Разработка модели формирования комфортного психологического климата в коллективе гимназии. </vt:lpstr>
      <vt:lpstr>Мероприятия, направленные на достижение цели проекта на основе традиций гимназии.</vt:lpstr>
      <vt:lpstr>Мероприятия, направленные на достижение цели проекта на основе традиций гимназии.</vt:lpstr>
      <vt:lpstr>Мероприятия, направленные на достижение цели проекта на основе традиций гимназии.</vt:lpstr>
      <vt:lpstr>Мероприятия, направленные на достижение цели проекта на основе традиций гимназии.</vt:lpstr>
      <vt:lpstr>Мероприятия, направленные на достижение цели проекта на основе традиций гимназии.</vt:lpstr>
      <vt:lpstr>Мероприятия, направленные на достижение цели проекта на основе традиций гимназии.</vt:lpstr>
      <vt:lpstr>Мероприятия, направленные на достижение цели проекта на основе традиций гимназии.</vt:lpstr>
      <vt:lpstr>«Жил мудрец, который знал все.  Один человек захотел доказать, что мудрец знает не все.  Зажав в ладонях бабочку, он спросил:  «Скажи, мудрец, какая бабочка у меня в руках: мертвая или живая?»  А сам думает: «Скажет живая – я ее умертвляю, скажет мертвая – выпущу». Мудрец, подумав, ответил: «Все в твоих руках».  В наших руках возможность создать в гимназии такую атмосферу, в которой каждый член коллектива будут чувствовать себя «как дома». Таким образом, актуальность проекта заключается в том, что в одном климате растение может расцвести, в другом — зачахнуть. То же самое можно сказать и о психологическом комфорте: в одних условиях люди чувствуют себя некомфортно, стремятся покинуть коллектив, проводят в нем меньше времени, их личностный рост замедляется, в других — коллектив функционирует оптимально и его члены получают возможность максимально полно реализовать свой потенциал.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Alabina</dc:creator>
  <cp:lastModifiedBy>Albina</cp:lastModifiedBy>
  <cp:revision>195</cp:revision>
  <dcterms:created xsi:type="dcterms:W3CDTF">2021-05-08T12:55:34Z</dcterms:created>
  <dcterms:modified xsi:type="dcterms:W3CDTF">2023-04-16T15:18:26Z</dcterms:modified>
</cp:coreProperties>
</file>