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7" r:id="rId1"/>
  </p:sldMasterIdLst>
  <p:notesMasterIdLst>
    <p:notesMasterId r:id="rId12"/>
  </p:notesMasterIdLst>
  <p:sldIdLst>
    <p:sldId id="257" r:id="rId2"/>
    <p:sldId id="258" r:id="rId3"/>
    <p:sldId id="268" r:id="rId4"/>
    <p:sldId id="260" r:id="rId5"/>
    <p:sldId id="269" r:id="rId6"/>
    <p:sldId id="261" r:id="rId7"/>
    <p:sldId id="270" r:id="rId8"/>
    <p:sldId id="263" r:id="rId9"/>
    <p:sldId id="271" r:id="rId10"/>
    <p:sldId id="266" r:id="rId11"/>
  </p:sldIdLst>
  <p:sldSz cx="12192000" cy="6858000"/>
  <p:notesSz cx="6761163" cy="99425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2" autoAdjust="0"/>
    <p:restoredTop sz="94660"/>
  </p:normalViewPr>
  <p:slideViewPr>
    <p:cSldViewPr snapToGrid="0">
      <p:cViewPr>
        <p:scale>
          <a:sx n="120" d="100"/>
          <a:sy n="120" d="100"/>
        </p:scale>
        <p:origin x="-58" y="1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28E91E-B0A0-4A66-AFC0-F6940CE35174}" type="datetimeFigureOut">
              <a:rPr lang="ru-RU"/>
              <a:pPr/>
              <a:t>04.04.2023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98463" y="1243013"/>
            <a:ext cx="5964237" cy="33559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117" y="4784835"/>
            <a:ext cx="5408930" cy="3914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87D57-52BF-488A-B8F1-673615056173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5388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87D57-52BF-488A-B8F1-673615056173}" type="slidenum">
              <a:rPr lang="ru-RU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3499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21180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21753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14446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40563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52196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44910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95317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91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888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0971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40801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00691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35993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9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4733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7075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dirty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FB779-270B-4192-84BA-A697F48306DC}" type="datetimeFigureOut">
              <a:rPr lang="ru-RU" smtClean="0"/>
              <a:pPr/>
              <a:t>04.04.2023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85DC19C-03DA-4066-9FF7-D0BF1BC6D6F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33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8" r:id="rId1"/>
    <p:sldLayoutId id="2147483829" r:id="rId2"/>
    <p:sldLayoutId id="2147483830" r:id="rId3"/>
    <p:sldLayoutId id="2147483831" r:id="rId4"/>
    <p:sldLayoutId id="2147483832" r:id="rId5"/>
    <p:sldLayoutId id="2147483833" r:id="rId6"/>
    <p:sldLayoutId id="2147483834" r:id="rId7"/>
    <p:sldLayoutId id="2147483835" r:id="rId8"/>
    <p:sldLayoutId id="2147483836" r:id="rId9"/>
    <p:sldLayoutId id="2147483837" r:id="rId10"/>
    <p:sldLayoutId id="2147483838" r:id="rId11"/>
    <p:sldLayoutId id="2147483839" r:id="rId12"/>
    <p:sldLayoutId id="2147483840" r:id="rId13"/>
    <p:sldLayoutId id="2147483841" r:id="rId14"/>
    <p:sldLayoutId id="2147483842" r:id="rId15"/>
    <p:sldLayoutId id="214748384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png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.png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9958" y="670704"/>
            <a:ext cx="10010692" cy="9787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Региональный  проект </a:t>
            </a:r>
            <a:r>
              <a:rPr lang="ru-RU" dirty="0" smtClean="0">
                <a:solidFill>
                  <a:srgbClr val="0070C0"/>
                </a:solidFill>
              </a:rPr>
              <a:t>«НАШ СПОРТ»</a:t>
            </a:r>
          </a:p>
          <a:p>
            <a:pPr algn="ctr"/>
            <a:endParaRPr lang="ru-RU" dirty="0" smtClean="0">
              <a:solidFill>
                <a:srgbClr val="0070C0"/>
              </a:solidFill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Целевая </a:t>
            </a:r>
            <a:r>
              <a:rPr lang="ru-RU" dirty="0">
                <a:solidFill>
                  <a:srgbClr val="0070C0"/>
                </a:solidFill>
              </a:rPr>
              <a:t>группа </a:t>
            </a:r>
            <a:r>
              <a:rPr lang="ru-RU" dirty="0" smtClean="0">
                <a:solidFill>
                  <a:srgbClr val="0070C0"/>
                </a:solidFill>
              </a:rPr>
              <a:t>–</a:t>
            </a:r>
            <a:r>
              <a:rPr lang="ru-RU" dirty="0"/>
              <a:t> </a:t>
            </a:r>
            <a:r>
              <a:rPr lang="ru-RU" dirty="0" smtClean="0"/>
              <a:t>члены Профсоюза, работники отрасли образования Краснодарского края, и их родственники. </a:t>
            </a:r>
            <a:endParaRPr lang="ru-RU" dirty="0">
              <a:solidFill>
                <a:srgbClr val="0070C0"/>
              </a:solidFill>
            </a:endParaRPr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Цели - </a:t>
            </a:r>
            <a:r>
              <a:rPr lang="ru-RU" dirty="0" smtClean="0"/>
              <a:t>приобщение членов Профсоюза, работников отрасли, к занятиям физкультурой и спортом через формирование грамотного представления о пользе ЗОЖ;</a:t>
            </a:r>
          </a:p>
          <a:p>
            <a:pPr algn="just"/>
            <a:r>
              <a:rPr lang="ru-RU" dirty="0" smtClean="0"/>
              <a:t>- создание устойчивой тенденции к увеличению численности членов Профсоюза, ведущих ЗОЖ.</a:t>
            </a:r>
            <a:endParaRPr lang="en-US" dirty="0" smtClean="0"/>
          </a:p>
          <a:p>
            <a:pPr algn="just"/>
            <a:endParaRPr lang="ru-RU" dirty="0" smtClean="0">
              <a:solidFill>
                <a:srgbClr val="0070C0"/>
              </a:solidFill>
            </a:endParaRPr>
          </a:p>
          <a:p>
            <a:pPr algn="just"/>
            <a:r>
              <a:rPr lang="ru-RU" dirty="0" smtClean="0">
                <a:solidFill>
                  <a:srgbClr val="0070C0"/>
                </a:solidFill>
              </a:rPr>
              <a:t>Срок реализации – </a:t>
            </a:r>
            <a:r>
              <a:rPr lang="ru-RU" dirty="0" smtClean="0"/>
              <a:t>с апреля 2019 года по настоящее время.</a:t>
            </a:r>
          </a:p>
          <a:p>
            <a:pPr algn="just"/>
            <a:endParaRPr lang="ru-RU" dirty="0" smtClean="0"/>
          </a:p>
          <a:p>
            <a:pPr lvl="0"/>
            <a:r>
              <a:rPr lang="ru-RU" dirty="0" smtClean="0">
                <a:solidFill>
                  <a:srgbClr val="0070C0"/>
                </a:solidFill>
              </a:rPr>
              <a:t>География проекта – </a:t>
            </a:r>
            <a:r>
              <a:rPr lang="ru-RU" dirty="0" smtClean="0"/>
              <a:t>Краснодарский край </a:t>
            </a:r>
          </a:p>
          <a:p>
            <a:pPr lvl="0"/>
            <a:endParaRPr lang="ru-RU" dirty="0" smtClean="0"/>
          </a:p>
          <a:p>
            <a:r>
              <a:rPr lang="ru-RU" dirty="0">
                <a:solidFill>
                  <a:srgbClr val="0070C0"/>
                </a:solidFill>
              </a:rPr>
              <a:t>З</a:t>
            </a:r>
            <a:r>
              <a:rPr lang="ru-RU" dirty="0" smtClean="0">
                <a:solidFill>
                  <a:srgbClr val="0070C0"/>
                </a:solidFill>
              </a:rPr>
              <a:t>адачи: </a:t>
            </a:r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обеспечить доступность посещения физкультурно-спортивных мероприятий;</a:t>
            </a:r>
          </a:p>
          <a:p>
            <a:pPr marL="285750" indent="-285750">
              <a:buFontTx/>
              <a:buChar char="-"/>
            </a:pPr>
            <a:r>
              <a:rPr lang="ru-RU" dirty="0"/>
              <a:t> </a:t>
            </a:r>
            <a:r>
              <a:rPr lang="ru-RU" dirty="0" smtClean="0"/>
              <a:t>сотрудничество направлено на профилактику и охрану здоровья членов Профсоюза, работников отрасли;</a:t>
            </a:r>
          </a:p>
          <a:p>
            <a:pPr marL="285750" indent="-285750">
              <a:buFontTx/>
              <a:buChar char="-"/>
            </a:pPr>
            <a:r>
              <a:rPr lang="ru-RU" dirty="0"/>
              <a:t>п</a:t>
            </a:r>
            <a:r>
              <a:rPr lang="ru-RU" dirty="0" smtClean="0"/>
              <a:t>ропаганда здорового образа жизни;</a:t>
            </a:r>
          </a:p>
          <a:p>
            <a:pPr marL="285750" indent="-285750">
              <a:buFontTx/>
              <a:buChar char="-"/>
            </a:pPr>
            <a:r>
              <a:rPr lang="ru-RU" dirty="0" smtClean="0"/>
              <a:t>способствовать созданию условий членам Профсоюза образования Краснодарского края </a:t>
            </a:r>
            <a:r>
              <a:rPr lang="ru-RU" dirty="0" smtClean="0"/>
              <a:t>систематически </a:t>
            </a:r>
            <a:r>
              <a:rPr lang="ru-RU" dirty="0" smtClean="0"/>
              <a:t>заниматься физической культурой и спортом по доступной стоимости.   </a:t>
            </a:r>
            <a:endParaRPr lang="ru-RU" dirty="0"/>
          </a:p>
          <a:p>
            <a:pPr lvl="0" algn="just"/>
            <a:r>
              <a:rPr lang="ru-RU" dirty="0" smtClean="0"/>
              <a:t>	</a:t>
            </a:r>
          </a:p>
          <a:p>
            <a:pPr lvl="0" algn="just"/>
            <a:endParaRPr lang="ru-RU" dirty="0">
              <a:solidFill>
                <a:srgbClr val="0070C0"/>
              </a:solidFill>
            </a:endParaRPr>
          </a:p>
          <a:p>
            <a:pPr lvl="0" algn="just"/>
            <a:endParaRPr lang="ru-RU" dirty="0" smtClean="0">
              <a:solidFill>
                <a:srgbClr val="0070C0"/>
              </a:solidFill>
            </a:endParaRPr>
          </a:p>
          <a:p>
            <a:pPr lvl="0"/>
            <a:endParaRPr lang="ru-RU" dirty="0">
              <a:solidFill>
                <a:srgbClr val="0070C0"/>
              </a:solidFill>
            </a:endParaRPr>
          </a:p>
          <a:p>
            <a:pPr lvl="0"/>
            <a:endParaRPr lang="ru-RU" dirty="0" smtClean="0">
              <a:solidFill>
                <a:srgbClr val="0070C0"/>
              </a:solidFill>
            </a:endParaRPr>
          </a:p>
          <a:p>
            <a:pPr lvl="0"/>
            <a:endParaRPr lang="ru-RU" dirty="0">
              <a:solidFill>
                <a:srgbClr val="0070C0"/>
              </a:solidFill>
            </a:endParaRPr>
          </a:p>
          <a:p>
            <a:pPr lvl="0"/>
            <a:endParaRPr lang="ru-RU" dirty="0" smtClean="0">
              <a:solidFill>
                <a:srgbClr val="0070C0"/>
              </a:solidFill>
            </a:endParaRPr>
          </a:p>
          <a:p>
            <a:pPr lvl="0"/>
            <a:endParaRPr lang="ru-RU" dirty="0">
              <a:solidFill>
                <a:srgbClr val="0070C0"/>
              </a:solidFill>
            </a:endParaRPr>
          </a:p>
          <a:p>
            <a:pPr lvl="0"/>
            <a:r>
              <a:rPr lang="ru-RU" dirty="0" smtClean="0">
                <a:solidFill>
                  <a:srgbClr val="0070C0"/>
                </a:solidFill>
              </a:rPr>
              <a:t>Мероприятия проекта: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организация и проведение открытых тренировок </a:t>
            </a:r>
            <a:r>
              <a:rPr lang="ru-RU" dirty="0"/>
              <a:t>по ОФК и ЛФК в вузах </a:t>
            </a:r>
            <a:r>
              <a:rPr lang="ru-RU" dirty="0" smtClean="0"/>
              <a:t>ЮФО;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организация и проведение </a:t>
            </a:r>
            <a:r>
              <a:rPr lang="ru-RU" dirty="0"/>
              <a:t>серии выездных мастер-классов по основам техники скандинавской </a:t>
            </a:r>
            <a:r>
              <a:rPr lang="ru-RU" dirty="0" smtClean="0"/>
              <a:t>ходьбы;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организация и проведение </a:t>
            </a:r>
            <a:r>
              <a:rPr lang="ru-RU" dirty="0"/>
              <a:t>Фестиваля по Скандинавской ходьбе </a:t>
            </a:r>
            <a:r>
              <a:rPr lang="ru-RU" b="1" dirty="0" smtClean="0"/>
              <a:t>27 </a:t>
            </a:r>
            <a:r>
              <a:rPr lang="ru-RU" b="1" dirty="0"/>
              <a:t>сентября </a:t>
            </a:r>
            <a:r>
              <a:rPr lang="ru-RU" b="1" dirty="0" smtClean="0"/>
              <a:t>2022г. </a:t>
            </a:r>
            <a:endParaRPr lang="ru-RU" b="1" dirty="0">
              <a:solidFill>
                <a:srgbClr val="0070C0"/>
              </a:solidFill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31036" y="44624"/>
            <a:ext cx="1029018" cy="1110317"/>
            <a:chOff x="31036" y="44624"/>
            <a:chExt cx="1029018" cy="111031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67487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01850" y="393699"/>
            <a:ext cx="7042150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/>
              <a:t>Основные </a:t>
            </a:r>
            <a:r>
              <a:rPr lang="ru-RU" b="1" dirty="0" smtClean="0"/>
              <a:t>результаты: </a:t>
            </a:r>
            <a:endParaRPr lang="ru-RU" dirty="0"/>
          </a:p>
          <a:p>
            <a:r>
              <a:rPr lang="ru-RU" dirty="0"/>
              <a:t> </a:t>
            </a:r>
          </a:p>
          <a:p>
            <a:pPr lvl="0"/>
            <a:r>
              <a:rPr lang="ru-RU" dirty="0" smtClean="0"/>
              <a:t>- 2019 год </a:t>
            </a:r>
            <a:r>
              <a:rPr lang="ru-RU" dirty="0"/>
              <a:t>(с апреля по декабрь) </a:t>
            </a:r>
            <a:r>
              <a:rPr lang="ru-RU" dirty="0" smtClean="0"/>
              <a:t>проведено 5325 </a:t>
            </a:r>
            <a:r>
              <a:rPr lang="ru-RU" dirty="0"/>
              <a:t>офлайн-тренировок, 509 спортивных часов и праздников сдачи норм ГТО. </a:t>
            </a:r>
            <a:r>
              <a:rPr lang="ru-RU" dirty="0" smtClean="0"/>
              <a:t>Охват – </a:t>
            </a:r>
            <a:r>
              <a:rPr lang="ru-RU" dirty="0"/>
              <a:t>7115 работников отрасли, процент от общего количества членов Профсоюза, работников отрасли, в организации -  4%;</a:t>
            </a:r>
          </a:p>
          <a:p>
            <a:pPr lvl="0"/>
            <a:r>
              <a:rPr lang="ru-RU" dirty="0" smtClean="0"/>
              <a:t>- 2020 год </a:t>
            </a:r>
            <a:r>
              <a:rPr lang="ru-RU" dirty="0"/>
              <a:t>(с января по март и с августа по </a:t>
            </a:r>
            <a:r>
              <a:rPr lang="ru-RU" dirty="0" smtClean="0"/>
              <a:t>декабрь) - 185 </a:t>
            </a:r>
            <a:r>
              <a:rPr lang="ru-RU" dirty="0"/>
              <a:t>спортивных часов и праздников, </a:t>
            </a:r>
            <a:r>
              <a:rPr lang="ru-RU" dirty="0" smtClean="0"/>
              <a:t>540 </a:t>
            </a:r>
            <a:r>
              <a:rPr lang="ru-RU" dirty="0"/>
              <a:t>онлайн-тренировок, задействованы </a:t>
            </a:r>
            <a:r>
              <a:rPr lang="ru-RU" dirty="0" smtClean="0"/>
              <a:t>44 </a:t>
            </a:r>
            <a:r>
              <a:rPr lang="ru-RU" dirty="0"/>
              <a:t>муниципальных образования Краснодарского края. </a:t>
            </a:r>
            <a:r>
              <a:rPr lang="ru-RU" dirty="0" smtClean="0"/>
              <a:t>Охват –13675 </a:t>
            </a:r>
            <a:r>
              <a:rPr lang="ru-RU" dirty="0"/>
              <a:t>человек, рост в сравнении с 2019 годом – 52%, </a:t>
            </a:r>
            <a:r>
              <a:rPr lang="ru-RU" dirty="0" smtClean="0"/>
              <a:t>процент от </a:t>
            </a:r>
            <a:r>
              <a:rPr lang="ru-RU" dirty="0"/>
              <a:t>общего количества членов </a:t>
            </a:r>
            <a:r>
              <a:rPr lang="ru-RU" dirty="0" smtClean="0"/>
              <a:t>Профсоюза</a:t>
            </a:r>
            <a:r>
              <a:rPr lang="ru-RU" dirty="0"/>
              <a:t> </a:t>
            </a:r>
            <a:r>
              <a:rPr lang="ru-RU" dirty="0" smtClean="0"/>
              <a:t>- 7,6%;   </a:t>
            </a:r>
            <a:endParaRPr lang="ru-RU" dirty="0"/>
          </a:p>
          <a:p>
            <a:pPr lvl="0"/>
            <a:r>
              <a:rPr lang="ru-RU" dirty="0" smtClean="0"/>
              <a:t>- 2021 год </a:t>
            </a:r>
            <a:r>
              <a:rPr lang="ru-RU" dirty="0"/>
              <a:t>– 24735 чел., процент от общего количества членов </a:t>
            </a:r>
            <a:r>
              <a:rPr lang="ru-RU" dirty="0" smtClean="0"/>
              <a:t>Профсоюза</a:t>
            </a:r>
            <a:r>
              <a:rPr lang="ru-RU" dirty="0"/>
              <a:t> </a:t>
            </a:r>
            <a:r>
              <a:rPr lang="ru-RU" dirty="0" smtClean="0"/>
              <a:t>- 13,6</a:t>
            </a:r>
            <a:r>
              <a:rPr lang="ru-RU" dirty="0"/>
              <a:t>%;</a:t>
            </a:r>
          </a:p>
          <a:p>
            <a:pPr lvl="0"/>
            <a:r>
              <a:rPr lang="ru-RU" dirty="0" smtClean="0"/>
              <a:t>- 2022 год </a:t>
            </a:r>
            <a:r>
              <a:rPr lang="ru-RU" dirty="0"/>
              <a:t>– 28377 чел., процент от общего количества членов </a:t>
            </a:r>
            <a:r>
              <a:rPr lang="ru-RU" dirty="0" smtClean="0"/>
              <a:t>Профсоюза - 15,5</a:t>
            </a:r>
            <a:r>
              <a:rPr lang="ru-RU" dirty="0"/>
              <a:t>%;</a:t>
            </a:r>
          </a:p>
          <a:p>
            <a:pPr lvl="0"/>
            <a:r>
              <a:rPr lang="ru-RU" dirty="0"/>
              <a:t>на 1 апреля 2023 года – 32254 чел., процент от общего количества членов </a:t>
            </a:r>
            <a:r>
              <a:rPr lang="ru-RU" dirty="0" smtClean="0"/>
              <a:t>Профсоюза</a:t>
            </a:r>
            <a:r>
              <a:rPr lang="ru-RU" dirty="0"/>
              <a:t> </a:t>
            </a:r>
            <a:r>
              <a:rPr lang="ru-RU" dirty="0" smtClean="0"/>
              <a:t>- </a:t>
            </a:r>
            <a:r>
              <a:rPr lang="ru-RU" dirty="0"/>
              <a:t>17,7%.</a:t>
            </a:r>
          </a:p>
        </p:txBody>
      </p:sp>
    </p:spTree>
    <p:extLst>
      <p:ext uri="{BB962C8B-B14F-4D97-AF65-F5344CB8AC3E}">
        <p14:creationId xmlns:p14="http://schemas.microsoft.com/office/powerpoint/2010/main" val="308935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9099" y="382013"/>
            <a:ext cx="10580535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>
              <a:solidFill>
                <a:srgbClr val="0070C0"/>
              </a:solidFill>
            </a:endParaRPr>
          </a:p>
          <a:p>
            <a:endParaRPr lang="ru-RU" dirty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   Мероприятия проекта:</a:t>
            </a:r>
            <a:endParaRPr lang="ru-RU" dirty="0" smtClean="0"/>
          </a:p>
          <a:p>
            <a:endParaRPr lang="ru-RU" dirty="0"/>
          </a:p>
          <a:p>
            <a:r>
              <a:rPr lang="ru-RU" dirty="0" smtClean="0"/>
              <a:t> - разработка и проведение физкультурно-спортивных занятий как коллективных, так и индивидуальных в режиме офлайн и онлайн;</a:t>
            </a:r>
          </a:p>
          <a:p>
            <a:r>
              <a:rPr lang="ru-RU" dirty="0" smtClean="0"/>
              <a:t> - проведение спортивных праздников;</a:t>
            </a:r>
          </a:p>
          <a:p>
            <a:r>
              <a:rPr lang="ru-RU" dirty="0" smtClean="0"/>
              <a:t> - ежемесячные коллективные онлайн-зарядки;</a:t>
            </a:r>
          </a:p>
          <a:p>
            <a:r>
              <a:rPr lang="ru-RU" dirty="0" smtClean="0"/>
              <a:t> - разработка и проведение тематических практических оздоровительных занятий по дыхательной гимнастике, профилактике </a:t>
            </a:r>
            <a:r>
              <a:rPr lang="ru-RU" dirty="0"/>
              <a:t>остеохондроза, </a:t>
            </a:r>
            <a:r>
              <a:rPr lang="ru-RU" dirty="0" err="1" smtClean="0"/>
              <a:t>фитболу</a:t>
            </a:r>
            <a:r>
              <a:rPr lang="ru-RU" dirty="0" smtClean="0"/>
              <a:t>, растяжке, </a:t>
            </a:r>
            <a:r>
              <a:rPr lang="ru-RU" dirty="0" err="1" smtClean="0"/>
              <a:t>пилатесу</a:t>
            </a:r>
            <a:r>
              <a:rPr lang="ru-RU" dirty="0" smtClean="0"/>
              <a:t> </a:t>
            </a:r>
            <a:r>
              <a:rPr lang="ru-RU" dirty="0"/>
              <a:t>и др. При необходимости разрабатывается меню индивидуального здорового питания в сочетании с комплексом упражнений, учитывая рекомендации </a:t>
            </a:r>
            <a:r>
              <a:rPr lang="ru-RU" dirty="0" smtClean="0"/>
              <a:t>питьевого режима;</a:t>
            </a:r>
          </a:p>
          <a:p>
            <a:r>
              <a:rPr lang="ru-RU" dirty="0" smtClean="0"/>
              <a:t> - проведение </a:t>
            </a:r>
            <a:r>
              <a:rPr lang="ru-RU" dirty="0" smtClean="0"/>
              <a:t>раз в </a:t>
            </a:r>
            <a:r>
              <a:rPr lang="ru-RU" dirty="0" smtClean="0"/>
              <a:t>полгода мониторинга потребностей членов Профсоюза в реализации проекта партнеров «НАШ СПОРТ». </a:t>
            </a:r>
            <a:endParaRPr lang="ru-RU" dirty="0"/>
          </a:p>
          <a:p>
            <a:r>
              <a:rPr lang="ru-RU" dirty="0" smtClean="0">
                <a:solidFill>
                  <a:srgbClr val="0070C0"/>
                </a:solidFill>
              </a:rPr>
              <a:t>   </a:t>
            </a:r>
            <a:endParaRPr lang="ru-RU" dirty="0">
              <a:solidFill>
                <a:srgbClr val="0070C0"/>
              </a:solidFill>
            </a:endParaRPr>
          </a:p>
          <a:p>
            <a:r>
              <a:rPr lang="ru-RU" dirty="0" smtClean="0">
                <a:solidFill>
                  <a:srgbClr val="0070C0"/>
                </a:solidFill>
              </a:rPr>
              <a:t>Перспективы проекта:</a:t>
            </a:r>
          </a:p>
          <a:p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 smtClean="0"/>
              <a:t>- вовлечение в </a:t>
            </a:r>
            <a:r>
              <a:rPr lang="ru-RU" smtClean="0"/>
              <a:t>проект </a:t>
            </a:r>
            <a:r>
              <a:rPr lang="ru-RU" smtClean="0"/>
              <a:t>большего количества </a:t>
            </a:r>
            <a:r>
              <a:rPr lang="ru-RU" dirty="0" smtClean="0"/>
              <a:t>членов Профсоюза, сделав особый акцент на  молодых работников отрасли </a:t>
            </a:r>
            <a:r>
              <a:rPr lang="ru-RU" dirty="0"/>
              <a:t>и </a:t>
            </a:r>
            <a:r>
              <a:rPr lang="ru-RU" dirty="0" smtClean="0"/>
              <a:t>обучающихся-студентов;</a:t>
            </a:r>
            <a:endParaRPr lang="ru-RU" dirty="0"/>
          </a:p>
          <a:p>
            <a:pPr marL="285750" indent="-285750">
              <a:buFontTx/>
              <a:buChar char="-"/>
            </a:pPr>
            <a:r>
              <a:rPr lang="ru-RU" dirty="0" smtClean="0"/>
              <a:t>изменение </a:t>
            </a:r>
            <a:r>
              <a:rPr lang="ru-RU" dirty="0"/>
              <a:t>географии участников -  </a:t>
            </a:r>
            <a:r>
              <a:rPr lang="ru-RU" dirty="0" smtClean="0"/>
              <a:t>пригласить в проект профсоюзные организации </a:t>
            </a:r>
            <a:r>
              <a:rPr lang="ru-RU" dirty="0"/>
              <a:t>Южного федерального округа</a:t>
            </a:r>
            <a:r>
              <a:rPr lang="ru-RU" dirty="0" smtClean="0"/>
              <a:t>;</a:t>
            </a:r>
          </a:p>
          <a:p>
            <a:pPr marL="285750" indent="-285750">
              <a:buFontTx/>
              <a:buChar char="-"/>
            </a:pPr>
            <a:r>
              <a:rPr lang="ru-RU" dirty="0"/>
              <a:t>транслировать наработанный опыт для реализации и распространения среди </a:t>
            </a:r>
            <a:r>
              <a:rPr lang="ru-RU" dirty="0" smtClean="0"/>
              <a:t>неработающих пенсионеров-членов Профсоюза.</a:t>
            </a:r>
            <a:endParaRPr lang="ru-RU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31036" y="44624"/>
            <a:ext cx="1029018" cy="1110317"/>
            <a:chOff x="31036" y="44624"/>
            <a:chExt cx="1029018" cy="1110317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59334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3598" y="2976683"/>
            <a:ext cx="7320479" cy="342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  <a:tabLst>
                <a:tab pos="4362450" algn="l"/>
              </a:tabLst>
            </a:pP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САМЫЙ 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КОРОТКИЙ ПУТЬ ОТ </a:t>
            </a: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Я ХОЧУ ЗАНИМАТЬСЯ СПОРТОМ» 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  <a:tabLst>
                <a:tab pos="4362450" algn="l"/>
              </a:tabLst>
            </a:pP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 «Я ЗАНИМАЮСЬ СПОРТОМ»!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Пилатес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Стретчинг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Силовая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Фитбол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(45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Силовая + </a:t>
            </a:r>
            <a:r>
              <a:rPr lang="ru-RU" sz="1600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Стретчинг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(60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Специальное на стуле (15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Спокойное и активное (20 минут).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Дыхательная гимнастика по Стрельниковой (1 круг</a:t>
            </a: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  <a:tabLst>
                <a:tab pos="4362450" algn="l"/>
              </a:tabLst>
            </a:pPr>
            <a:r>
              <a:rPr lang="ru-RU" sz="1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Занятия </a:t>
            </a:r>
            <a:r>
              <a:rPr lang="ru-RU" sz="1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по противопоказаниям</a:t>
            </a:r>
            <a:endParaRPr lang="ru-RU" dirty="0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0209113"/>
              </p:ext>
            </p:extLst>
          </p:nvPr>
        </p:nvGraphicFramePr>
        <p:xfrm>
          <a:off x="581892" y="988523"/>
          <a:ext cx="3829050" cy="5418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Acrobat Document" r:id="rId3" imgW="5667374" imgH="8019676" progId="AcroExch.Document.DC">
                  <p:embed/>
                </p:oleObj>
              </mc:Choice>
              <mc:Fallback>
                <p:oleObj name="Acrobat Document" r:id="rId3" imgW="5667374" imgH="801967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81892" y="988523"/>
                        <a:ext cx="3829050" cy="54181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0" y="-11922"/>
            <a:ext cx="12191999" cy="658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6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Физкультурно-спортивный клуб (</a:t>
            </a:r>
            <a:r>
              <a:rPr lang="ru-RU" sz="36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ФСК) ЮЛЯ КОНДРАТЬЕВА </a:t>
            </a:r>
            <a:endParaRPr lang="ru-RU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63641" y="649313"/>
            <a:ext cx="5228359" cy="12777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99160" indent="449580"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 07.10.2015 года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На основании ФЗ о ГТО от 05.10.2015г.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indent="449580"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Зарегистрирован в Юстиции </a:t>
            </a:r>
            <a:endParaRPr lang="ru-RU" sz="10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49580" algn="r">
              <a:lnSpc>
                <a:spcPct val="107000"/>
              </a:lnSpc>
            </a:pP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Краснодарского края 17.12.2018г.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3599" y="2267225"/>
            <a:ext cx="732047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ОНЛАЙН</a:t>
            </a:r>
            <a:r>
              <a:rPr lang="ru-RU" sz="2400" b="1" dirty="0"/>
              <a:t> СПОРТИВНО-ОЗДОРОВИТЕЛЬНЫЕ ЗАНЯТИЯ 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066981" y="851794"/>
            <a:ext cx="1029018" cy="1110317"/>
            <a:chOff x="31036" y="44624"/>
            <a:chExt cx="1029018" cy="1110317"/>
          </a:xfrm>
        </p:grpSpPr>
        <p:pic>
          <p:nvPicPr>
            <p:cNvPr id="9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53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Для презентации\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25513" y="-1252538"/>
            <a:ext cx="14044613" cy="936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1036" y="44624"/>
            <a:ext cx="1029018" cy="1110317"/>
            <a:chOff x="31036" y="44624"/>
            <a:chExt cx="1029018" cy="1110317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855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09600" y="701609"/>
            <a:ext cx="8302171" cy="50761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всех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членов Профсоюза образования Краснодарского края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ФСК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Юля Кондратьева предлагает специальные условия: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все РАЗРАБОТКИ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клуба предоставляется 50% скидка.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Сроки членства в клубе от 30 до 365 дней.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Возможно выбрать любую конфигурацию РАЗРАБОТОК, размер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оплаты (от 2 до 10 рублей)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определяется отдельно по принципу, чем больше РАЗРАБОТОК, тем меньше ВЗНОС.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Взнос за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МАРАФОН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(14 дней) от 150 рублей.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Взнос за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индивидуальный ИНТЕНСИВ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(14 дней) от 450 рублей.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коллективного посещения еще 50% скидки.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ВАЖНО!!!!!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Условия распространяются на всех членов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Профсоюза образования и членов их семей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Для получения ЛИЧНОГО КАБИНЕТА необходимо написать в сообщении в ТЕЛЕГРАММ или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WhatsApp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на номер </a:t>
            </a: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8(918)359-02-88 </a:t>
            </a:r>
            <a:r>
              <a:rPr lang="ru-RU" b="1" dirty="0" err="1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промокод</a:t>
            </a:r>
            <a:r>
              <a:rPr lang="ru-RU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ПРОФСОЮЗ</a:t>
            </a:r>
            <a:r>
              <a:rPr lang="ru-RU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ru-RU" sz="1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08457" y="701609"/>
            <a:ext cx="2235777" cy="225981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08457" y="3677515"/>
            <a:ext cx="2235777" cy="2235777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962581" y="2797980"/>
            <a:ext cx="1029018" cy="1110317"/>
            <a:chOff x="31036" y="44624"/>
            <a:chExt cx="1029018" cy="1110317"/>
          </a:xfrm>
        </p:grpSpPr>
        <p:pic>
          <p:nvPicPr>
            <p:cNvPr id="11" name="Picture 2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" name="TextBox 11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32860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Для презентации\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5034" y="2463800"/>
            <a:ext cx="3590615" cy="360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1036" y="44624"/>
            <a:ext cx="1029018" cy="1110317"/>
            <a:chOff x="31036" y="44624"/>
            <a:chExt cx="1029018" cy="1110317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2" descr="C:\Users\User\Desktop\Для презентации\9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0" y="558229"/>
            <a:ext cx="3129670" cy="29787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394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5771" y="422651"/>
            <a:ext cx="4528458" cy="4775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ПЛЮСЫ </a:t>
            </a:r>
            <a:r>
              <a:rPr lang="ru-RU" sz="20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ОНЛАЙН-ЗАНЯТИЙ</a:t>
            </a:r>
            <a:r>
              <a:rPr lang="ru-RU" sz="2000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RU" sz="10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конфиденциальность;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заниматься можно в удобное время, в удобном месте, записи занятий доступны 24 часа;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проще начать заниматься;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4. невозможно опоздать;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широкий выбор занятий «ЗДЕСЬ И СЕЙЧАС»;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в спортзал ездить не надо;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7. занятия ведет один тренер;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8. в дали от посторонних глаз;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 можно посмотреть технику выполнения упражнений, перемотав запись.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43663918"/>
              </p:ext>
            </p:extLst>
          </p:nvPr>
        </p:nvGraphicFramePr>
        <p:xfrm>
          <a:off x="6049713" y="1"/>
          <a:ext cx="2656663" cy="375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Acrobat Document" r:id="rId3" imgW="5667374" imgH="8019676" progId="AcroExch.Document.DC">
                  <p:embed/>
                </p:oleObj>
              </mc:Choice>
              <mc:Fallback>
                <p:oleObj name="Acrobat Document" r:id="rId3" imgW="5667374" imgH="8019676" progId="AcroExch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049713" y="1"/>
                        <a:ext cx="2656663" cy="375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5994400" y="3052513"/>
            <a:ext cx="6096000" cy="2124621"/>
          </a:xfrm>
          <a:prstGeom prst="rect">
            <a:avLst/>
          </a:prstGeom>
        </p:spPr>
        <p:txBody>
          <a:bodyPr>
            <a:spAutoFit/>
          </a:bodyPr>
          <a:lstStyle/>
          <a:p>
            <a:pPr marL="171450" indent="-171450">
              <a:lnSpc>
                <a:spcPct val="107000"/>
              </a:lnSpc>
              <a:buFontTx/>
              <a:buChar char="-"/>
            </a:pP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Наш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лидер Юля Кондратьева имеет необходимые профильные дипломы: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Красный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диплом КГУФКСТ, кафедры Физкультурно-Оздоровительных Технологий, </a:t>
            </a:r>
            <a:r>
              <a:rPr lang="ru-RU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специалитет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КММИВСО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высшее сестринское образование, специальность фельдшер.</a:t>
            </a:r>
            <a:endParaRPr lang="ru-RU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5771" y="5402106"/>
            <a:ext cx="11814629" cy="1267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Деятельность ФСК полностью соответствует требованиям федерального законодательства.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1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ВЫПОЛНЕНЫ: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требования к тренеру;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журнал противопоказаний;</a:t>
            </a:r>
            <a:endParaRPr lang="ru-RU" sz="8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sz="1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требования </a:t>
            </a:r>
            <a:r>
              <a:rPr lang="ru-RU" sz="1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 программам.      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67131" y="422651"/>
            <a:ext cx="3062514" cy="1870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Три основных принципа ФСК</a:t>
            </a:r>
            <a:endParaRPr lang="ru-RU" sz="9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качество;</a:t>
            </a:r>
            <a:endParaRPr lang="ru-RU" sz="9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доступность;</a:t>
            </a:r>
            <a:endParaRPr lang="ru-RU" sz="9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только ты и твои близкие могут оценивать тебя.</a:t>
            </a:r>
            <a:endParaRPr lang="ru-RU" sz="9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560469" y="422651"/>
            <a:ext cx="1029018" cy="1110317"/>
            <a:chOff x="31036" y="44624"/>
            <a:chExt cx="1029018" cy="1110317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757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Для презентации\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5134" y="2628900"/>
            <a:ext cx="6922615" cy="4613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Группа 2"/>
          <p:cNvGrpSpPr/>
          <p:nvPr/>
        </p:nvGrpSpPr>
        <p:grpSpPr>
          <a:xfrm>
            <a:off x="31036" y="44624"/>
            <a:ext cx="1029018" cy="1110317"/>
            <a:chOff x="31036" y="44624"/>
            <a:chExt cx="1029018" cy="1110317"/>
          </a:xfrm>
        </p:grpSpPr>
        <p:pic>
          <p:nvPicPr>
            <p:cNvPr id="4" name="Picture 2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8073"/>
            <a:stretch/>
          </p:blipFill>
          <p:spPr bwMode="auto">
            <a:xfrm>
              <a:off x="31036" y="44624"/>
              <a:ext cx="1029018" cy="9840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" name="TextBox 4"/>
            <p:cNvSpPr txBox="1"/>
            <p:nvPr/>
          </p:nvSpPr>
          <p:spPr>
            <a:xfrm>
              <a:off x="77267" y="908720"/>
              <a:ext cx="95255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ru-RU" sz="1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6" name="Picture 2" descr="C:\Users\User\Desktop\Для презентации\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2087" y="1466850"/>
            <a:ext cx="3976716" cy="224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Users\User\Desktop\Для презентации\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651250"/>
            <a:ext cx="2405571" cy="2393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834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3313" y="2521500"/>
            <a:ext cx="11335657" cy="416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Каждому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открывается </a:t>
            </a: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ЛИЧНЫЙ КАБИНЕТ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сайте, в котором Вы можете выбрать для себя любую комбинацию наших разработок.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ФСК.ОНЛАЙН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9-ть направлений занятий в доступе в любую минуту, с разным уровнем подготовки и продолжительности.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Профилактика ОСТЕОХОНДРОЗА –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10-ть обучающих занятий, каждое от 40 до 60 минут.</a:t>
            </a: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Профилактика ДИЗФУНКЦИИ МЫШЦ ТАЗОВОГО ДНА -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10-ть обучающих занятий, каждое от 40 до 60 минут.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«УЗНАЙ СЕБЯ» -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8 тематических занятий по каждой области тела, каждая 15-20 минут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Особой популярностью пользуются ежемесячные МАРАФОН и ИНТЕНСИВ.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5.   МАРАФОН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МОТИВИРУЮЩИЙ –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короткий срок (14 дней) позволяет узнать какие основные ЭЛЕМЕНТЫ ЗОЖ бывают и попробовать внедрить их в свою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жизнь.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    ИНТЕНСИВ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–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за короткий срок (14 дней) позволяет получить результат ЗДЕСЬ И СЕЙЧАС. 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(занятия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на любой уровень подготовки и ежедневное меню</a:t>
            </a:r>
            <a:r>
              <a:rPr lang="ru-RU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.)</a:t>
            </a:r>
            <a:endParaRPr lang="ru-RU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16375" y="343154"/>
            <a:ext cx="4392595" cy="205485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343154"/>
            <a:ext cx="5536611" cy="2054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марте 2022 года запущен </a:t>
            </a:r>
            <a:r>
              <a:rPr lang="ru-RU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сайт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ФСК </a:t>
            </a:r>
            <a:r>
              <a:rPr lang="ru-RU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ЮЛЯ </a:t>
            </a:r>
            <a:r>
              <a:rPr lang="ru-RU" sz="24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КОНДРАТЬЕВА     </a:t>
            </a:r>
            <a:r>
              <a:rPr lang="ru-RU" sz="2400" b="1" dirty="0" err="1" smtClean="0">
                <a:solidFill>
                  <a:schemeClr val="accent5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фскюлякондратьева.рф</a:t>
            </a:r>
            <a:endParaRPr lang="ru-RU" sz="2400" b="1" dirty="0" smtClean="0">
              <a:solidFill>
                <a:schemeClr val="accent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24/7 доступны РАЗРАБОТКИ ФСК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ru-RU" sz="1050" dirty="0">
              <a:solidFill>
                <a:schemeClr val="accent5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306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acet" id="{C0C680CD-088A-49FC-A102-D699147F32B2}" vid="{0B5AB586-D108-4FC1-8368-649FE654B89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3318</TotalTime>
  <Words>736</Words>
  <Application>Microsoft Office PowerPoint</Application>
  <PresentationFormat>Произвольный</PresentationFormat>
  <Paragraphs>111</Paragraphs>
  <Slides>10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2" baseType="lpstr">
      <vt:lpstr>Аспект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ASUSNOTE</dc:creator>
  <cp:lastModifiedBy>User</cp:lastModifiedBy>
  <cp:revision>171</cp:revision>
  <cp:lastPrinted>2021-05-27T06:34:43Z</cp:lastPrinted>
  <dcterms:created xsi:type="dcterms:W3CDTF">2012-07-30T23:42:41Z</dcterms:created>
  <dcterms:modified xsi:type="dcterms:W3CDTF">2023-04-04T12:34:54Z</dcterms:modified>
</cp:coreProperties>
</file>