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58" r:id="rId5"/>
    <p:sldId id="259" r:id="rId6"/>
    <p:sldId id="265" r:id="rId7"/>
    <p:sldId id="263" r:id="rId8"/>
    <p:sldId id="264" r:id="rId9"/>
    <p:sldId id="267" r:id="rId10"/>
    <p:sldId id="261" r:id="rId11"/>
    <p:sldId id="266" r:id="rId12"/>
    <p:sldId id="257" r:id="rId13"/>
    <p:sldId id="26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ctr">
              <a:defRPr>
                <a:solidFill>
                  <a:srgbClr val="002060"/>
                </a:solidFill>
              </a:defRPr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Общая характеристика </a:t>
            </a:r>
            <a:r>
              <a:rPr lang="ru-RU" sz="1400" b="1" i="0" u="none" strike="noStrike" baseline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Минераловодской </a:t>
            </a:r>
            <a:r>
              <a:rPr lang="ru-RU" sz="1400" b="1" i="0" u="none" strike="noStrike" baseline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территориальной организации Общероссийского Профсоюза Образования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5494446977155796"/>
          <c:y val="3.0813615568583532E-3"/>
        </c:manualLayout>
      </c:layout>
    </c:title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состав населения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общеобразовательные учреждения</c:v>
                </c:pt>
                <c:pt idx="1">
                  <c:v>дошкольные учреждения</c:v>
                </c:pt>
                <c:pt idx="2">
                  <c:v>учреждения доп.образования</c:v>
                </c:pt>
                <c:pt idx="3">
                  <c:v>другие учреждения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32</c:v>
                </c:pt>
                <c:pt idx="1">
                  <c:v>34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</c:ser>
      </c:pie3DChart>
    </c:plotArea>
    <c:legend>
      <c:legendPos val="r"/>
      <c:legendEntry>
        <c:idx val="0"/>
        <c:txPr>
          <a:bodyPr/>
          <a:lstStyle/>
          <a:p>
            <a:pPr>
              <a:defRPr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b="1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b="1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b="1"/>
            </a:pPr>
            <a:endParaRPr lang="ru-RU"/>
          </a:p>
        </c:txPr>
      </c:legendEntry>
      <c:layout>
        <c:manualLayout>
          <c:xMode val="edge"/>
          <c:yMode val="edge"/>
          <c:x val="0.57904870324944446"/>
          <c:y val="0.35284572761738131"/>
          <c:w val="0.40103494247765575"/>
          <c:h val="0.44690113735783094"/>
        </c:manualLayout>
      </c:layout>
    </c:legend>
    <c:plotVisOnly val="1"/>
    <c:dispBlanksAs val="zero"/>
  </c:chart>
  <c:spPr>
    <a:ln w="28575">
      <a:solidFill>
        <a:srgbClr val="002060"/>
      </a:solidFill>
    </a:ln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solidFill>
                  <a:srgbClr val="002060"/>
                </a:solidFill>
              </a:defRPr>
            </a:pPr>
            <a:r>
              <a:rPr lang="ru-RU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Возрастной  состав  участников проекта</a:t>
            </a:r>
          </a:p>
        </c:rich>
      </c:tx>
      <c:layout/>
    </c:title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социальный состав семей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до 35 лет</c:v>
                </c:pt>
                <c:pt idx="1">
                  <c:v>до 55 лет</c:v>
                </c:pt>
                <c:pt idx="2">
                  <c:v>до 70лет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295</c:v>
                </c:pt>
                <c:pt idx="1">
                  <c:v>1853</c:v>
                </c:pt>
                <c:pt idx="2">
                  <c:v>547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zero"/>
  </c:chart>
  <c:spPr>
    <a:ln w="28575">
      <a:solidFill>
        <a:srgbClr val="002060"/>
      </a:solidFill>
    </a:ln>
  </c:sp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/>
              <a:t>Гендерный состав участников проекта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Гендерный состав ТО Профсоюза 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мужчины</c:v>
                </c:pt>
                <c:pt idx="1">
                  <c:v>женщины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161</c:v>
                </c:pt>
                <c:pt idx="1">
                  <c:v>1868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sz="1000" b="1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spPr>
    <a:ln w="28575">
      <a:solidFill>
        <a:srgbClr val="002060"/>
      </a:solidFill>
    </a:ln>
  </c:sp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Самооценка образа  жизни участников проекта</a:t>
            </a:r>
          </a:p>
        </c:rich>
      </c:tx>
      <c:layout>
        <c:manualLayout>
          <c:xMode val="edge"/>
          <c:yMode val="edge"/>
          <c:x val="0.11762272969106316"/>
          <c:y val="2.6455393845128333E-2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ведут здоровый образ жизни</c:v>
                </c:pt>
                <c:pt idx="1">
                  <c:v>наличие вредных привычек</c:v>
                </c:pt>
                <c:pt idx="2">
                  <c:v>правильно питаются</c:v>
                </c:pt>
                <c:pt idx="3">
                  <c:v>занимаются физкультурой 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0.68</c:v>
                </c:pt>
                <c:pt idx="1">
                  <c:v>0.26</c:v>
                </c:pt>
                <c:pt idx="2">
                  <c:v>0.54</c:v>
                </c:pt>
                <c:pt idx="3">
                  <c:v>0.43000000000000038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spPr>
    <a:ln w="28575">
      <a:solidFill>
        <a:srgbClr val="002060"/>
      </a:solidFill>
    </a:ln>
  </c:sp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solidFill>
                  <a:srgbClr val="002060"/>
                </a:solidFill>
              </a:defRPr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Уровень физической подготовки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 физической подготовки</c:v>
                </c:pt>
              </c:strCache>
            </c:strRef>
          </c:tx>
          <c:explosion val="25"/>
          <c:dLbls>
            <c:dLbl>
              <c:idx val="2"/>
              <c:layout>
                <c:manualLayout>
                  <c:x val="0.14578922426363372"/>
                  <c:y val="-0.2390423072115988"/>
                </c:manualLayout>
              </c:layout>
              <c:tx>
                <c:rich>
                  <a:bodyPr/>
                  <a:lstStyle/>
                  <a:p>
                    <a:r>
                      <a:rPr lang="en-US" b="1"/>
                      <a:t>6</a:t>
                    </a:r>
                    <a:r>
                      <a:rPr lang="en-US"/>
                      <a:t>5%</a:t>
                    </a:r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активный</c:v>
                </c:pt>
                <c:pt idx="1">
                  <c:v>малоактивный</c:v>
                </c:pt>
                <c:pt idx="2">
                  <c:v>неактивный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0.15000000000000002</c:v>
                </c:pt>
                <c:pt idx="1">
                  <c:v>0.2</c:v>
                </c:pt>
                <c:pt idx="2">
                  <c:v>0.65000000000000013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1759376419159471"/>
          <c:y val="0.42205410621707634"/>
          <c:w val="0.26851742490522018"/>
          <c:h val="0.22241969753780819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zero"/>
  </c:chart>
  <c:spPr>
    <a:ln w="28575">
      <a:solidFill>
        <a:srgbClr val="002060"/>
      </a:solidFill>
    </a:ln>
  </c:sp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8"/>
  <c:chart>
    <c:title>
      <c:tx>
        <c:rich>
          <a:bodyPr/>
          <a:lstStyle/>
          <a:p>
            <a:pPr>
              <a:defRPr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Популярные</a:t>
            </a:r>
            <a:r>
              <a:rPr lang="ru-RU" sz="1400" baseline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иды спорта среди членов Профсоюза</a:t>
            </a:r>
          </a:p>
        </c:rich>
      </c:tx>
      <c:layout>
        <c:manualLayout>
          <c:xMode val="edge"/>
          <c:yMode val="edge"/>
          <c:x val="0.14784897251488341"/>
          <c:y val="4.4538852074040694E-2"/>
        </c:manualLayout>
      </c:layout>
    </c:title>
    <c:view3D>
      <c:rotY val="0"/>
      <c:perspective val="30"/>
    </c:view3D>
    <c:plotArea>
      <c:layout>
        <c:manualLayout>
          <c:layoutTarget val="inner"/>
          <c:xMode val="edge"/>
          <c:yMode val="edge"/>
          <c:x val="8.4442870246755494E-2"/>
          <c:y val="0.20589708270800372"/>
          <c:w val="0.90469612769576768"/>
          <c:h val="0.57080288040918103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 b="1"/>
                      <a:t>3</a:t>
                    </a:r>
                    <a:r>
                      <a:rPr lang="en-US" b="1"/>
                      <a:t>0%</a:t>
                    </a:r>
                    <a:endParaRPr lang="en-US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 b="1"/>
                      <a:t>8</a:t>
                    </a:r>
                    <a:r>
                      <a:rPr lang="en-US" b="1"/>
                      <a:t>2%</a:t>
                    </a:r>
                    <a:endParaRPr lang="en-US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200" b="1"/>
                      <a:t>1</a:t>
                    </a:r>
                    <a:r>
                      <a:rPr lang="en-US" b="1"/>
                      <a:t>8%</a:t>
                    </a:r>
                    <a:endParaRPr lang="en-US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200" b="1"/>
                      <a:t>4</a:t>
                    </a:r>
                    <a:r>
                      <a:rPr lang="en-US" b="1"/>
                      <a:t>0%</a:t>
                    </a:r>
                    <a:endParaRPr lang="en-US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200" b="1"/>
                      <a:t>8</a:t>
                    </a:r>
                    <a:r>
                      <a:rPr lang="en-US" b="1"/>
                      <a:t>5%</a:t>
                    </a:r>
                    <a:endParaRPr lang="en-US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z="1200" b="1"/>
                      <a:t>5</a:t>
                    </a:r>
                    <a:r>
                      <a:rPr lang="en-US" b="1"/>
                      <a:t>3%</a:t>
                    </a:r>
                    <a:endParaRPr lang="en-US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z="1200" b="1"/>
                      <a:t>6</a:t>
                    </a:r>
                    <a:r>
                      <a:rPr lang="en-US" b="1"/>
                      <a:t>5%</a:t>
                    </a:r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футбол</c:v>
                </c:pt>
                <c:pt idx="1">
                  <c:v>волейбол</c:v>
                </c:pt>
                <c:pt idx="2">
                  <c:v>теннис</c:v>
                </c:pt>
                <c:pt idx="3">
                  <c:v>лёгкая атлетика</c:v>
                </c:pt>
                <c:pt idx="4">
                  <c:v>спортивные соревнования</c:v>
                </c:pt>
                <c:pt idx="5">
                  <c:v>плавание</c:v>
                </c:pt>
                <c:pt idx="6">
                  <c:v>ритмика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30</c:v>
                </c:pt>
                <c:pt idx="1">
                  <c:v>82</c:v>
                </c:pt>
                <c:pt idx="2">
                  <c:v>18</c:v>
                </c:pt>
                <c:pt idx="3">
                  <c:v>40</c:v>
                </c:pt>
                <c:pt idx="4">
                  <c:v>85</c:v>
                </c:pt>
                <c:pt idx="5">
                  <c:v>53</c:v>
                </c:pt>
                <c:pt idx="6">
                  <c:v>65</c:v>
                </c:pt>
              </c:numCache>
            </c:numRef>
          </c:val>
        </c:ser>
        <c:shape val="box"/>
        <c:axId val="91527424"/>
        <c:axId val="91545600"/>
        <c:axId val="91374016"/>
      </c:bar3DChart>
      <c:catAx>
        <c:axId val="9152742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b="1">
                <a:solidFill>
                  <a:srgbClr val="002060"/>
                </a:solidFill>
              </a:defRPr>
            </a:pPr>
            <a:endParaRPr lang="ru-RU"/>
          </a:p>
        </c:txPr>
        <c:crossAx val="91545600"/>
        <c:crosses val="autoZero"/>
        <c:auto val="1"/>
        <c:lblAlgn val="ctr"/>
        <c:lblOffset val="100"/>
      </c:catAx>
      <c:valAx>
        <c:axId val="91545600"/>
        <c:scaling>
          <c:orientation val="minMax"/>
        </c:scaling>
        <c:axPos val="l"/>
        <c:majorGridlines/>
        <c:numFmt formatCode="General" sourceLinked="1"/>
        <c:tickLblPos val="nextTo"/>
        <c:crossAx val="91527424"/>
        <c:crosses val="autoZero"/>
        <c:crossBetween val="between"/>
      </c:valAx>
      <c:serAx>
        <c:axId val="91374016"/>
        <c:scaling>
          <c:orientation val="minMax"/>
        </c:scaling>
        <c:delete val="1"/>
        <c:axPos val="b"/>
        <c:tickLblPos val="none"/>
        <c:crossAx val="91545600"/>
        <c:crosses val="autoZero"/>
      </c:serAx>
    </c:plotArea>
    <c:plotVisOnly val="1"/>
    <c:dispBlanksAs val="gap"/>
  </c:chart>
  <c:spPr>
    <a:noFill/>
    <a:ln w="28575">
      <a:solidFill>
        <a:srgbClr val="002060"/>
      </a:solidFill>
    </a:ln>
  </c:sp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неактивный </c:v>
                </c:pt>
                <c:pt idx="1">
                  <c:v>малоактивный</c:v>
                </c:pt>
                <c:pt idx="2">
                  <c:v>активный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0.65</c:v>
                </c:pt>
                <c:pt idx="1">
                  <c:v>0.2</c:v>
                </c:pt>
                <c:pt idx="2">
                  <c:v>0.15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неактивный </c:v>
                </c:pt>
                <c:pt idx="1">
                  <c:v>малоактивный</c:v>
                </c:pt>
                <c:pt idx="2">
                  <c:v>активный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0.28000000000000003</c:v>
                </c:pt>
                <c:pt idx="1">
                  <c:v>0.3</c:v>
                </c:pt>
                <c:pt idx="2">
                  <c:v>0.42</c:v>
                </c:pt>
              </c:numCache>
            </c:numRef>
          </c:val>
        </c:ser>
        <c:shape val="pyramid"/>
        <c:axId val="96958720"/>
        <c:axId val="97103872"/>
        <c:axId val="95190528"/>
      </c:bar3DChart>
      <c:catAx>
        <c:axId val="9695872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b="1">
                <a:solidFill>
                  <a:srgbClr val="002060"/>
                </a:solidFill>
              </a:defRPr>
            </a:pPr>
            <a:endParaRPr lang="ru-RU"/>
          </a:p>
        </c:txPr>
        <c:crossAx val="97103872"/>
        <c:crosses val="autoZero"/>
        <c:auto val="1"/>
        <c:lblAlgn val="ctr"/>
        <c:lblOffset val="100"/>
      </c:catAx>
      <c:valAx>
        <c:axId val="97103872"/>
        <c:scaling>
          <c:orientation val="minMax"/>
        </c:scaling>
        <c:axPos val="l"/>
        <c:majorGridlines/>
        <c:numFmt formatCode="0%" sourceLinked="1"/>
        <c:tickLblPos val="nextTo"/>
        <c:crossAx val="96958720"/>
        <c:crosses val="autoZero"/>
        <c:crossBetween val="between"/>
      </c:valAx>
      <c:serAx>
        <c:axId val="95190528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97103872"/>
        <c:crosses val="autoZero"/>
      </c:serAx>
    </c:plotArea>
    <c:legend>
      <c:legendPos val="r"/>
      <c:layout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spPr>
    <a:ln w="28575">
      <a:solidFill>
        <a:srgbClr val="002060"/>
      </a:solidFill>
    </a:ln>
  </c:sp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perspective val="30"/>
    </c:view3D>
    <c:plotArea>
      <c:layout>
        <c:manualLayout>
          <c:layoutTarget val="inner"/>
          <c:xMode val="edge"/>
          <c:yMode val="edge"/>
          <c:x val="5.1956472754983413E-2"/>
          <c:y val="5.1920307990000254E-2"/>
          <c:w val="0.78020086969992353"/>
          <c:h val="0.85597496646061644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Спартакиада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12</c:v>
                </c:pt>
                <c:pt idx="1">
                  <c:v>14</c:v>
                </c:pt>
                <c:pt idx="2">
                  <c:v>0</c:v>
                </c:pt>
                <c:pt idx="3">
                  <c:v>16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Водный праздник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</c:v>
                </c:pt>
                <c:pt idx="1">
                  <c:v>0</c:v>
                </c:pt>
                <c:pt idx="2">
                  <c:v>0</c:v>
                </c:pt>
                <c:pt idx="3">
                  <c:v>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Детсадовская лига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0</c:v>
                </c:pt>
                <c:pt idx="1">
                  <c:v>4</c:v>
                </c:pt>
                <c:pt idx="2">
                  <c:v>6</c:v>
                </c:pt>
                <c:pt idx="3">
                  <c:v>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Молодежная лига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0</c:v>
                </c:pt>
              </c:numCache>
            </c:numRef>
          </c:val>
        </c:ser>
        <c:shape val="cylinder"/>
        <c:axId val="109082880"/>
        <c:axId val="109088768"/>
        <c:axId val="96950016"/>
      </c:bar3DChart>
      <c:catAx>
        <c:axId val="109082880"/>
        <c:scaling>
          <c:orientation val="minMax"/>
        </c:scaling>
        <c:axPos val="b"/>
        <c:numFmt formatCode="General" sourceLinked="1"/>
        <c:tickLblPos val="nextTo"/>
        <c:crossAx val="109088768"/>
        <c:crosses val="autoZero"/>
        <c:auto val="1"/>
        <c:lblAlgn val="ctr"/>
        <c:lblOffset val="100"/>
      </c:catAx>
      <c:valAx>
        <c:axId val="109088768"/>
        <c:scaling>
          <c:orientation val="minMax"/>
        </c:scaling>
        <c:axPos val="l"/>
        <c:majorGridlines/>
        <c:numFmt formatCode="General" sourceLinked="1"/>
        <c:tickLblPos val="nextTo"/>
        <c:crossAx val="109082880"/>
        <c:crosses val="autoZero"/>
        <c:crossBetween val="between"/>
      </c:valAx>
      <c:serAx>
        <c:axId val="96950016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09088768"/>
        <c:crosses val="autoZero"/>
      </c:serAx>
    </c:plotArea>
    <c:plotVisOnly val="1"/>
    <c:dispBlanksAs val="gap"/>
  </c:chart>
  <c:spPr>
    <a:ln w="28575">
      <a:solidFill>
        <a:srgbClr val="002060"/>
      </a:solidFill>
    </a:ln>
  </c:spPr>
  <c:txPr>
    <a:bodyPr/>
    <a:lstStyle/>
    <a:p>
      <a:pPr>
        <a:defRPr sz="1000"/>
      </a:pPr>
      <a:endParaRPr lang="ru-RU"/>
    </a:p>
  </c:txPr>
  <c:externalData r:id="rId1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0.09958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5472608" cy="282997"/>
        </a:xfrm>
        <a:prstGeom xmlns:a="http://schemas.openxmlformats.org/drawingml/2006/main" prst="rect">
          <a:avLst/>
        </a:prstGeom>
      </cdr:spPr>
    </cdr:pic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255A9-35FA-4EC9-96EF-AD419851E319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483BA-A611-4379-8B12-34815A563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255A9-35FA-4EC9-96EF-AD419851E319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483BA-A611-4379-8B12-34815A563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255A9-35FA-4EC9-96EF-AD419851E319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483BA-A611-4379-8B12-34815A563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255A9-35FA-4EC9-96EF-AD419851E319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483BA-A611-4379-8B12-34815A563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255A9-35FA-4EC9-96EF-AD419851E319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483BA-A611-4379-8B12-34815A563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255A9-35FA-4EC9-96EF-AD419851E319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483BA-A611-4379-8B12-34815A563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255A9-35FA-4EC9-96EF-AD419851E319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483BA-A611-4379-8B12-34815A563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255A9-35FA-4EC9-96EF-AD419851E319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483BA-A611-4379-8B12-34815A563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255A9-35FA-4EC9-96EF-AD419851E319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483BA-A611-4379-8B12-34815A563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255A9-35FA-4EC9-96EF-AD419851E319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483BA-A611-4379-8B12-34815A563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255A9-35FA-4EC9-96EF-AD419851E319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483BA-A611-4379-8B12-34815A563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255A9-35FA-4EC9-96EF-AD419851E319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483BA-A611-4379-8B12-34815A563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нна\Desktop\s12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Проект территориальной </a:t>
            </a:r>
            <a:r>
              <a:rPr lang="ru-RU" sz="2000" b="1" dirty="0" smtClean="0"/>
              <a:t>организации</a:t>
            </a:r>
            <a:br>
              <a:rPr lang="ru-RU" sz="2000" b="1" dirty="0" smtClean="0"/>
            </a:br>
            <a:r>
              <a:rPr lang="ru-RU" sz="2000" b="1" dirty="0" smtClean="0"/>
              <a:t> </a:t>
            </a:r>
            <a:r>
              <a:rPr lang="ru-RU" sz="2000" b="1" dirty="0"/>
              <a:t>по развитию массовой физической культуры и спорта</a:t>
            </a:r>
            <a:br>
              <a:rPr lang="ru-RU" sz="2000" b="1" dirty="0"/>
            </a:br>
            <a:r>
              <a:rPr lang="ru-RU" sz="2000" b="1" dirty="0"/>
              <a:t>среди членов </a:t>
            </a:r>
            <a:r>
              <a:rPr lang="ru-RU" sz="2000" b="1" dirty="0" smtClean="0"/>
              <a:t>территориальной организации  Профессионального союза работников народного образования  и науки Российской Федерации в </a:t>
            </a:r>
            <a:r>
              <a:rPr lang="ru-RU" sz="2000" b="1" dirty="0" smtClean="0"/>
              <a:t>Минераловодском </a:t>
            </a:r>
            <a:r>
              <a:rPr lang="ru-RU" sz="2000" b="1" dirty="0"/>
              <a:t>городском </a:t>
            </a:r>
            <a:r>
              <a:rPr lang="ru-RU" sz="2000" b="1" dirty="0" smtClean="0"/>
              <a:t>округе Ставропольского края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>«СПОРТ ДЛЯ ВСЕХ!»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4797152"/>
            <a:ext cx="7376864" cy="1631032"/>
          </a:xfrm>
        </p:spPr>
        <p:txBody>
          <a:bodyPr>
            <a:normAutofit fontScale="47500" lnSpcReduction="20000"/>
          </a:bodyPr>
          <a:lstStyle/>
          <a:p>
            <a:pPr algn="r"/>
            <a:r>
              <a:rPr lang="ru-RU" dirty="0">
                <a:solidFill>
                  <a:schemeClr val="tx1"/>
                </a:solidFill>
              </a:rPr>
              <a:t>авторы: </a:t>
            </a:r>
            <a:r>
              <a:rPr lang="ru-RU" b="1" dirty="0" err="1">
                <a:solidFill>
                  <a:schemeClr val="tx1"/>
                </a:solidFill>
              </a:rPr>
              <a:t>Редкозубова</a:t>
            </a:r>
            <a:r>
              <a:rPr lang="ru-RU" b="1" dirty="0">
                <a:solidFill>
                  <a:schemeClr val="tx1"/>
                </a:solidFill>
              </a:rPr>
              <a:t> Т. П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r"/>
            <a:r>
              <a:rPr lang="ru-RU" dirty="0">
                <a:solidFill>
                  <a:schemeClr val="tx1"/>
                </a:solidFill>
              </a:rPr>
              <a:t>             председатель Минераловодской </a:t>
            </a:r>
            <a:r>
              <a:rPr lang="ru-RU" dirty="0" smtClean="0">
                <a:solidFill>
                  <a:schemeClr val="tx1"/>
                </a:solidFill>
              </a:rPr>
              <a:t>ТО           </a:t>
            </a:r>
            <a:endParaRPr lang="ru-RU" dirty="0">
              <a:solidFill>
                <a:schemeClr val="tx1"/>
              </a:solidFill>
            </a:endParaRPr>
          </a:p>
          <a:p>
            <a:pPr algn="r"/>
            <a:r>
              <a:rPr lang="ru-RU" dirty="0">
                <a:solidFill>
                  <a:schemeClr val="tx1"/>
                </a:solidFill>
              </a:rPr>
              <a:t>                   </a:t>
            </a:r>
            <a:r>
              <a:rPr lang="ru-RU" dirty="0" smtClean="0">
                <a:solidFill>
                  <a:schemeClr val="tx1"/>
                </a:solidFill>
              </a:rPr>
              <a:t>Общероссийского Профсоюза Образования</a:t>
            </a:r>
            <a:endParaRPr lang="ru-RU" dirty="0">
              <a:solidFill>
                <a:schemeClr val="tx1"/>
              </a:solidFill>
            </a:endParaRPr>
          </a:p>
          <a:p>
            <a:pPr algn="r"/>
            <a:r>
              <a:rPr lang="ru-RU" b="1" dirty="0">
                <a:solidFill>
                  <a:schemeClr val="tx1"/>
                </a:solidFill>
              </a:rPr>
              <a:t>                      Струкова А. И</a:t>
            </a:r>
            <a:r>
              <a:rPr lang="ru-RU" dirty="0">
                <a:solidFill>
                  <a:schemeClr val="tx1"/>
                </a:solidFill>
              </a:rPr>
              <a:t>. </a:t>
            </a:r>
            <a:endParaRPr lang="ru-RU" dirty="0" smtClean="0">
              <a:solidFill>
                <a:schemeClr val="tx1"/>
              </a:solidFill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заместитель председателя </a:t>
            </a:r>
            <a:r>
              <a:rPr lang="ru-RU" dirty="0" smtClean="0">
                <a:solidFill>
                  <a:schemeClr val="tx1"/>
                </a:solidFill>
              </a:rPr>
              <a:t>Минераловодской ТО          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                   Общероссийского Профсоюза Образования</a:t>
            </a:r>
          </a:p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1026" name="Picture 2" descr="C:\Users\Анна\Desktop\КРОХМАЛЬ\Screenshot_2.png"/>
          <p:cNvPicPr>
            <a:picLocks noChangeAspect="1" noChangeArrowheads="1"/>
          </p:cNvPicPr>
          <p:nvPr/>
        </p:nvPicPr>
        <p:blipFill>
          <a:blip r:embed="rId3" cstate="print"/>
          <a:srcRect t="15789" r="1313" b="18421"/>
          <a:stretch>
            <a:fillRect/>
          </a:stretch>
        </p:blipFill>
        <p:spPr bwMode="auto">
          <a:xfrm>
            <a:off x="683568" y="188640"/>
            <a:ext cx="7632848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нна\Desktop\s12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88641"/>
            <a:ext cx="7772400" cy="108012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Спартакиада </a:t>
            </a:r>
            <a:r>
              <a:rPr lang="ru-RU" sz="2000" b="1" dirty="0" smtClean="0">
                <a:solidFill>
                  <a:srgbClr val="0070C0"/>
                </a:solidFill>
              </a:rPr>
              <a:t>2023</a:t>
            </a:r>
            <a:r>
              <a:rPr lang="ru-RU" sz="2000" dirty="0">
                <a:solidFill>
                  <a:srgbClr val="0070C0"/>
                </a:solidFill>
              </a:rPr>
              <a:t/>
            </a:r>
            <a:br>
              <a:rPr lang="ru-RU" sz="2000" dirty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МБОУ СОШ </a:t>
            </a:r>
            <a:r>
              <a:rPr lang="ru-RU" sz="2000" b="1" dirty="0">
                <a:solidFill>
                  <a:srgbClr val="0070C0"/>
                </a:solidFill>
              </a:rPr>
              <a:t>№ </a:t>
            </a:r>
            <a:r>
              <a:rPr lang="ru-RU" sz="2000" b="1" dirty="0" smtClean="0">
                <a:solidFill>
                  <a:srgbClr val="0070C0"/>
                </a:solidFill>
              </a:rPr>
              <a:t>14 х. Красный Пахарь</a:t>
            </a:r>
            <a:r>
              <a:rPr lang="ru-RU" sz="2000" dirty="0">
                <a:solidFill>
                  <a:srgbClr val="0070C0"/>
                </a:solidFill>
              </a:rPr>
              <a:t/>
            </a:r>
            <a:br>
              <a:rPr lang="ru-RU" sz="2000" dirty="0">
                <a:solidFill>
                  <a:srgbClr val="0070C0"/>
                </a:solidFill>
              </a:rPr>
            </a:b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933056"/>
            <a:ext cx="7376864" cy="1631032"/>
          </a:xfrm>
        </p:spPr>
        <p:txBody>
          <a:bodyPr>
            <a:normAutofit/>
          </a:bodyPr>
          <a:lstStyle/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2053" name="Picture 5" descr="C:\Users\Анна\Desktop\СПАРТАКИАДА\20230324_1437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80728"/>
            <a:ext cx="3600399" cy="240572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054" name="Picture 6" descr="C:\Users\Анна\Desktop\СПАРТАКИАДА\20230324_1344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052736"/>
            <a:ext cx="3851948" cy="244827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056" name="Picture 8" descr="C:\Users\Анна\Desktop\СПАРТАКИАДА\20230324_1404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3861048"/>
            <a:ext cx="3816424" cy="286231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057" name="Picture 9" descr="C:\Users\Анна\Desktop\СПАРТАКИАДА\20230324_13412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3933056"/>
            <a:ext cx="4608512" cy="28083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28" name="Picture 4" descr="C:\Users\Анна\Desktop\профком\СПАРТАКИАДА\20161008_11254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3928" y="2060848"/>
            <a:ext cx="1638443" cy="230390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нна\Desktop\s12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9"/>
            <a:ext cx="7772400" cy="57606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Учреждения и организации партнёры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933056"/>
            <a:ext cx="7376864" cy="1631032"/>
          </a:xfrm>
        </p:spPr>
        <p:txBody>
          <a:bodyPr>
            <a:normAutofit/>
          </a:bodyPr>
          <a:lstStyle/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2051" name="Picture 3" descr="C:\Users\Анна\YandexDisk\Скриншоты\2020-09-03_19-26-5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908720"/>
            <a:ext cx="7524067" cy="49274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нна\Desktop\s12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9"/>
            <a:ext cx="7772400" cy="57606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Освещение спортивных мероприятий в СМИ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933056"/>
            <a:ext cx="7376864" cy="1631032"/>
          </a:xfrm>
        </p:spPr>
        <p:txBody>
          <a:bodyPr>
            <a:normAutofit/>
          </a:bodyPr>
          <a:lstStyle/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8" name="Рисунок 7" descr="D:\Минераловодская городская организация\профсоюз 2017\статьи в газету\Скан_2015112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2727" t="3501" r="36165" b="14236"/>
          <a:stretch/>
        </p:blipFill>
        <p:spPr bwMode="auto">
          <a:xfrm>
            <a:off x="107504" y="692696"/>
            <a:ext cx="2431529" cy="413527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10" name="Рисунок 9" descr="D:\Минераловодская городская организация\профсоюз 2017\статьи в газету\Спартакиада 2017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20688"/>
            <a:ext cx="3272743" cy="435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D:\Минераловодская городская организация\профсоюз 2017\статьи в газету\Профсоюзный волейбол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r="7664" b="25641"/>
          <a:stretch/>
        </p:blipFill>
        <p:spPr bwMode="auto">
          <a:xfrm>
            <a:off x="2627784" y="5085184"/>
            <a:ext cx="4406280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нна\Desktop\s12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6633"/>
            <a:ext cx="8352928" cy="648071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Подведение итогов реализации проекта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933056"/>
            <a:ext cx="7376864" cy="1631032"/>
          </a:xfrm>
        </p:spPr>
        <p:txBody>
          <a:bodyPr>
            <a:normAutofit/>
          </a:bodyPr>
          <a:lstStyle/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827584" y="764704"/>
          <a:ext cx="5472608" cy="2841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3491880" y="3717032"/>
          <a:ext cx="5112568" cy="2980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3851920" y="3789040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000" b="1" dirty="0" smtClean="0">
                <a:solidFill>
                  <a:srgbClr val="002060"/>
                </a:solidFill>
              </a:rPr>
              <a:t>Уровень роста участников спортивных мероприятий в 2020-2023 гг.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нна\Desktop\s12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3"/>
            <a:ext cx="9144000" cy="648071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Визитная карточка Минераловодской </a:t>
            </a:r>
            <a:r>
              <a:rPr lang="ru-RU" sz="2000" b="1" dirty="0" smtClean="0">
                <a:solidFill>
                  <a:srgbClr val="0070C0"/>
                </a:solidFill>
              </a:rPr>
              <a:t>ТО Общероссийского Профсоюза Образования 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933056"/>
            <a:ext cx="7376864" cy="1631032"/>
          </a:xfrm>
        </p:spPr>
        <p:txBody>
          <a:bodyPr>
            <a:normAutofit/>
          </a:bodyPr>
          <a:lstStyle/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251520" y="836712"/>
          <a:ext cx="4176464" cy="2938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4644008" y="836712"/>
          <a:ext cx="4104456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2843808" y="3933056"/>
          <a:ext cx="4550296" cy="2708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нна\Desktop\s12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6632"/>
            <a:ext cx="8352928" cy="43204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Организационно - подготовительный этап проекта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933056"/>
            <a:ext cx="7376864" cy="1631032"/>
          </a:xfrm>
        </p:spPr>
        <p:txBody>
          <a:bodyPr>
            <a:normAutofit/>
          </a:bodyPr>
          <a:lstStyle/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179512" y="692696"/>
          <a:ext cx="4255368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4572000" y="692696"/>
          <a:ext cx="4320480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2555776" y="3645024"/>
          <a:ext cx="5328593" cy="30689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нна\Desktop\s12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008112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rgbClr val="0070C0"/>
                </a:solidFill>
              </a:rPr>
              <a:t>Основной этап</a:t>
            </a:r>
            <a:br>
              <a:rPr lang="ru-RU" sz="22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/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Деловая </a:t>
            </a:r>
            <a:r>
              <a:rPr lang="ru-RU" sz="2000" b="1" dirty="0">
                <a:solidFill>
                  <a:srgbClr val="0070C0"/>
                </a:solidFill>
              </a:rPr>
              <a:t>игра «Борьба с вредными привычками</a:t>
            </a:r>
            <a:r>
              <a:rPr lang="ru-RU" sz="2000" b="1" dirty="0" smtClean="0">
                <a:solidFill>
                  <a:srgbClr val="0070C0"/>
                </a:solidFill>
              </a:rPr>
              <a:t>»</a:t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МБОУ </a:t>
            </a:r>
            <a:r>
              <a:rPr lang="ru-RU" sz="2000" b="1" dirty="0">
                <a:solidFill>
                  <a:srgbClr val="0070C0"/>
                </a:solidFill>
              </a:rPr>
              <a:t>СОШ №14 х. Красный Пахарь </a:t>
            </a:r>
            <a:r>
              <a:rPr lang="ru-RU" sz="2000" b="1" dirty="0" smtClean="0">
                <a:solidFill>
                  <a:srgbClr val="0070C0"/>
                </a:solidFill>
              </a:rPr>
              <a:t>2020 </a:t>
            </a:r>
            <a:r>
              <a:rPr lang="ru-RU" sz="2000" b="1" dirty="0">
                <a:solidFill>
                  <a:srgbClr val="0070C0"/>
                </a:solidFill>
              </a:rPr>
              <a:t>год</a:t>
            </a:r>
            <a:r>
              <a:rPr lang="ru-RU" sz="2000" dirty="0">
                <a:solidFill>
                  <a:srgbClr val="0070C0"/>
                </a:solidFill>
              </a:rPr>
              <a:t/>
            </a:r>
            <a:br>
              <a:rPr lang="ru-RU" sz="2000" dirty="0">
                <a:solidFill>
                  <a:srgbClr val="0070C0"/>
                </a:solidFill>
              </a:rPr>
            </a:b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7" name="Рисунок 6" descr="C:\Users\Анна\Desktop\профком\фото\СПОРТ ПРОФСОЮЗ\DSC_059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005064"/>
            <a:ext cx="439248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Рисунок 5" descr="C:\Users\Анна\Desktop\профком\фото\СПОРТ ПРОФСОЮЗ\DSC_058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556792"/>
            <a:ext cx="4104456" cy="2709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Рисунок 4" descr="C:\Users\Анна\Desktop\профком\фото\СПОРТ ПРОФСОЮЗ\DSC_059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556792"/>
            <a:ext cx="417646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нна\Desktop\s12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04665"/>
            <a:ext cx="8352928" cy="936103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Профсоюзный форум «Под крылом Профсоюза. Территория 26»        Физкультурно-оздоровительный центр «Минеральные Воды» </a:t>
            </a:r>
            <a:r>
              <a:rPr lang="ru-RU" sz="2000" b="1" dirty="0" smtClean="0">
                <a:solidFill>
                  <a:srgbClr val="0070C0"/>
                </a:solidFill>
              </a:rPr>
              <a:t>2020 </a:t>
            </a:r>
            <a:r>
              <a:rPr lang="ru-RU" sz="2000" b="1" dirty="0">
                <a:solidFill>
                  <a:srgbClr val="0070C0"/>
                </a:solidFill>
              </a:rPr>
              <a:t>г.</a:t>
            </a:r>
            <a:br>
              <a:rPr lang="ru-RU" sz="2000" b="1" dirty="0">
                <a:solidFill>
                  <a:srgbClr val="0070C0"/>
                </a:solidFill>
              </a:rPr>
            </a:b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933056"/>
            <a:ext cx="7376864" cy="1631032"/>
          </a:xfrm>
        </p:spPr>
        <p:txBody>
          <a:bodyPr>
            <a:normAutofit/>
          </a:bodyPr>
          <a:lstStyle/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5" name="Рисунок 4" descr="E:\Минераловодская городская организация\профсоюз 2015\фото 2015 г\молодежный форум 2015\DSC04952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0"/>
            <a:ext cx="3954652" cy="296836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Рисунок 5" descr="E:\Минераловодская городская организация\профсоюз 2015\фото 2015 г\молодежный форум 2015\20151119_125242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052736"/>
            <a:ext cx="3901439" cy="29523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7" name="Рисунок 6" descr="E:\Минераловодская городская организация\профсоюз 2015\фото 2015 г\молодежный форум 2015\DSC04971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77072"/>
            <a:ext cx="3888432" cy="264434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нна\Desktop\s12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1"/>
            <a:ext cx="8280920" cy="115212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Спортивное мероприятие по плаванию «Плывем к здоровью»           Физкультурно-оздоровительный центр «Минеральные Воды» </a:t>
            </a:r>
            <a:r>
              <a:rPr lang="ru-RU" sz="2000" b="1" dirty="0" smtClean="0">
                <a:solidFill>
                  <a:srgbClr val="0070C0"/>
                </a:solidFill>
              </a:rPr>
              <a:t>2021г</a:t>
            </a:r>
            <a:r>
              <a:rPr lang="ru-RU" sz="2000" b="1" dirty="0">
                <a:solidFill>
                  <a:srgbClr val="0070C0"/>
                </a:solidFill>
              </a:rPr>
              <a:t>.</a:t>
            </a:r>
            <a:r>
              <a:rPr lang="ru-RU" sz="2000" dirty="0">
                <a:solidFill>
                  <a:srgbClr val="0070C0"/>
                </a:solidFill>
              </a:rPr>
              <a:t/>
            </a:r>
            <a:br>
              <a:rPr lang="ru-RU" sz="2000" dirty="0">
                <a:solidFill>
                  <a:srgbClr val="0070C0"/>
                </a:solidFill>
              </a:rPr>
            </a:b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933056"/>
            <a:ext cx="7376864" cy="1631032"/>
          </a:xfrm>
        </p:spPr>
        <p:txBody>
          <a:bodyPr>
            <a:normAutofit/>
          </a:bodyPr>
          <a:lstStyle/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9" name="Рисунок 8" descr="C:\Users\73B5~1\AppData\Local\Temp\Rar$DIa8728.39439\DSC_0787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5940425" cy="338437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074" name="Picture 2" descr="F:\фото\Плывем к здоровью 12.12.19\IMG-20191212-WA00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3356992"/>
            <a:ext cx="2516720" cy="339434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075" name="Picture 3" descr="F:\фото\Плывем к здоровью 12.12.19\IMG-20191212-WA00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3284984"/>
            <a:ext cx="1944216" cy="34563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Рисунок 5" descr="E:\Минераловодская городская организация\профсоюз 2019\фото\Плывем к здоровью 12.12.19\IMG-20191212-WA0060.jpg"/>
          <p:cNvPicPr/>
          <p:nvPr/>
        </p:nvPicPr>
        <p:blipFill>
          <a:blip r:embed="rId6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628800"/>
            <a:ext cx="2943260" cy="417646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нна\Desktop\s12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772400" cy="108012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Молодежная Лига </a:t>
            </a:r>
            <a:r>
              <a:rPr lang="ru-RU" sz="2000" b="1" dirty="0" smtClean="0">
                <a:solidFill>
                  <a:srgbClr val="0070C0"/>
                </a:solidFill>
              </a:rPr>
              <a:t>2021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стадион </a:t>
            </a:r>
            <a:r>
              <a:rPr lang="ru-RU" sz="2000" b="1" dirty="0">
                <a:solidFill>
                  <a:srgbClr val="0070C0"/>
                </a:solidFill>
              </a:rPr>
              <a:t>п. </a:t>
            </a:r>
            <a:r>
              <a:rPr lang="ru-RU" sz="2000" b="1" dirty="0" err="1">
                <a:solidFill>
                  <a:srgbClr val="0070C0"/>
                </a:solidFill>
              </a:rPr>
              <a:t>Анджиевский</a:t>
            </a:r>
            <a:r>
              <a:rPr lang="ru-RU" sz="2000" dirty="0">
                <a:solidFill>
                  <a:srgbClr val="0070C0"/>
                </a:solidFill>
              </a:rPr>
              <a:t/>
            </a:r>
            <a:br>
              <a:rPr lang="ru-RU" sz="2000" dirty="0">
                <a:solidFill>
                  <a:srgbClr val="0070C0"/>
                </a:solidFill>
              </a:rPr>
            </a:b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933056"/>
            <a:ext cx="7376864" cy="1631032"/>
          </a:xfrm>
        </p:spPr>
        <p:txBody>
          <a:bodyPr>
            <a:normAutofit/>
          </a:bodyPr>
          <a:lstStyle/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2052" name="Picture 4" descr="C:\Users\Анна\YandexDisk\Скриншоты\2020-09-05_20-50-3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780928"/>
            <a:ext cx="3151808" cy="394157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050" name="Picture 2" descr="C:\Users\Анна\YandexDisk\Скриншоты\2020-09-05_20-52-2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052736"/>
            <a:ext cx="3672408" cy="253784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053" name="Picture 5" descr="C:\Users\Анна\YandexDisk\Скриншоты\2020-09-05_20-49-3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908720"/>
            <a:ext cx="2692501" cy="41174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051" name="Picture 3" descr="C:\Users\Анна\YandexDisk\Скриншоты\2020-09-05_20-50-5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1680" y="4005064"/>
            <a:ext cx="3777931" cy="260173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нна\Desktop\s12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1"/>
            <a:ext cx="7772400" cy="115212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Спортивный семейный праздник «Мы вместе» в спортивно-развлекательном центре «Страна радости» </a:t>
            </a:r>
            <a:r>
              <a:rPr lang="ru-RU" sz="2000" b="1" dirty="0" smtClean="0">
                <a:solidFill>
                  <a:srgbClr val="0070C0"/>
                </a:solidFill>
              </a:rPr>
              <a:t>2022</a:t>
            </a:r>
            <a:r>
              <a:rPr lang="ru-RU" sz="2000" dirty="0">
                <a:solidFill>
                  <a:srgbClr val="0070C0"/>
                </a:solidFill>
              </a:rPr>
              <a:t/>
            </a:r>
            <a:br>
              <a:rPr lang="ru-RU" sz="2000" dirty="0">
                <a:solidFill>
                  <a:srgbClr val="0070C0"/>
                </a:solidFill>
              </a:rPr>
            </a:b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933056"/>
            <a:ext cx="7376864" cy="1631032"/>
          </a:xfrm>
        </p:spPr>
        <p:txBody>
          <a:bodyPr>
            <a:normAutofit/>
          </a:bodyPr>
          <a:lstStyle/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5" name="Рисунок 4" descr="E:\Минераловодская городская организация\профсоюз 2018\фото 2018\Мы вместе\IMG_9936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4396740" cy="293207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Рисунок 5" descr="E:\Минераловодская городская организация\профсоюз 2018\фото 2018\Мы вместе\IMG_9938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644008" y="980728"/>
            <a:ext cx="4328160" cy="29523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7" name="Рисунок 6" descr="E:\Минераловодская городская организация\профсоюз 2018\фото 2018\Мы вместе\IMG_0045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005064"/>
            <a:ext cx="4370610" cy="273304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нна\Desktop\s12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9"/>
            <a:ext cx="7772400" cy="57606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Волейбол </a:t>
            </a:r>
            <a:r>
              <a:rPr lang="ru-RU" sz="2000" b="1" dirty="0" smtClean="0">
                <a:solidFill>
                  <a:srgbClr val="0070C0"/>
                </a:solidFill>
              </a:rPr>
              <a:t>2023 </a:t>
            </a:r>
            <a:r>
              <a:rPr lang="ru-RU" sz="2000" b="1" dirty="0">
                <a:solidFill>
                  <a:srgbClr val="0070C0"/>
                </a:solidFill>
              </a:rPr>
              <a:t>МБОУ СОШ № 7 г. Минеральные Воды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933056"/>
            <a:ext cx="7376864" cy="1631032"/>
          </a:xfrm>
        </p:spPr>
        <p:txBody>
          <a:bodyPr>
            <a:normAutofit/>
          </a:bodyPr>
          <a:lstStyle/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7" name="Рисунок 6" descr="E:\Минераловодская городская организация\профсоюз 2017\фото\фото волейбол 2017\DSCN2091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220072" y="836712"/>
            <a:ext cx="3312368" cy="230425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074" name="Picture 2" descr="C:\Users\Анна\Desktop\паспорт\4lo-a-GODa4.jpg"/>
          <p:cNvPicPr>
            <a:picLocks noChangeAspect="1" noChangeArrowheads="1"/>
          </p:cNvPicPr>
          <p:nvPr/>
        </p:nvPicPr>
        <p:blipFill>
          <a:blip r:embed="rId4" cstate="print"/>
          <a:srcRect t="43461" r="250"/>
          <a:stretch>
            <a:fillRect/>
          </a:stretch>
        </p:blipFill>
        <p:spPr bwMode="auto">
          <a:xfrm>
            <a:off x="899592" y="836712"/>
            <a:ext cx="4032448" cy="2285616"/>
          </a:xfrm>
          <a:prstGeom prst="rect">
            <a:avLst/>
          </a:prstGeom>
          <a:noFill/>
        </p:spPr>
      </p:pic>
      <p:pic>
        <p:nvPicPr>
          <p:cNvPr id="3075" name="Picture 3" descr="C:\Users\Анна\Desktop\1А\tBp45y1Z-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3356992"/>
            <a:ext cx="3040249" cy="2808312"/>
          </a:xfrm>
          <a:prstGeom prst="rect">
            <a:avLst/>
          </a:prstGeom>
          <a:noFill/>
        </p:spPr>
      </p:pic>
      <p:pic>
        <p:nvPicPr>
          <p:cNvPr id="3076" name="Picture 4" descr="C:\Users\Анна\Desktop\1А\Nc-fE7yLqaw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3356992"/>
            <a:ext cx="3740102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181</Words>
  <Application>Microsoft Office PowerPoint</Application>
  <PresentationFormat>Экран (4:3)</PresentationFormat>
  <Paragraphs>58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  Проект территориальной организации  по развитию массовой физической культуры и спорта среди членов территориальной организации  Профессионального союза работников народного образования  и науки Российской Федерации в Минераловодском городском округе Ставропольского края «СПОРТ ДЛЯ ВСЕХ!» </vt:lpstr>
      <vt:lpstr>Визитная карточка Минераловодской ТО Общероссийского Профсоюза Образования </vt:lpstr>
      <vt:lpstr>Организационно - подготовительный этап проекта</vt:lpstr>
      <vt:lpstr>Основной этап  Деловая игра «Борьба с вредными привычками» МБОУ СОШ №14 х. Красный Пахарь 2020 год </vt:lpstr>
      <vt:lpstr>Профсоюзный форум «Под крылом Профсоюза. Территория 26»        Физкультурно-оздоровительный центр «Минеральные Воды» 2020 г. </vt:lpstr>
      <vt:lpstr>Спортивное мероприятие по плаванию «Плывем к здоровью»           Физкультурно-оздоровительный центр «Минеральные Воды» 2021г. </vt:lpstr>
      <vt:lpstr>Молодежная Лига 2021 стадион п. Анджиевский </vt:lpstr>
      <vt:lpstr>Спортивный семейный праздник «Мы вместе» в спортивно-развлекательном центре «Страна радости» 2022 </vt:lpstr>
      <vt:lpstr>Волейбол 2023 МБОУ СОШ № 7 г. Минеральные Воды</vt:lpstr>
      <vt:lpstr>Спартакиада 2023 МБОУ СОШ № 14 х. Красный Пахарь </vt:lpstr>
      <vt:lpstr>Учреждения и организации партнёры</vt:lpstr>
      <vt:lpstr>Освещение спортивных мероприятий в СМИ</vt:lpstr>
      <vt:lpstr>Подведение итогов реализации проекта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 развитию массовой физической культуры и спорта среди членов ТО Профсоюза образования в Минераловодс</dc:title>
  <dc:creator>Анна</dc:creator>
  <cp:lastModifiedBy>Анна</cp:lastModifiedBy>
  <cp:revision>25</cp:revision>
  <dcterms:created xsi:type="dcterms:W3CDTF">2020-09-03T16:07:06Z</dcterms:created>
  <dcterms:modified xsi:type="dcterms:W3CDTF">2023-04-16T14:21:09Z</dcterms:modified>
</cp:coreProperties>
</file>