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7" r:id="rId2"/>
    <p:sldId id="259" r:id="rId3"/>
    <p:sldId id="260" r:id="rId4"/>
    <p:sldId id="262" r:id="rId5"/>
    <p:sldId id="264" r:id="rId6"/>
    <p:sldId id="267" r:id="rId7"/>
    <p:sldId id="271" r:id="rId8"/>
    <p:sldId id="272" r:id="rId9"/>
    <p:sldId id="276" r:id="rId10"/>
    <p:sldId id="274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>
        <p:scale>
          <a:sx n="76" d="100"/>
          <a:sy n="76" d="100"/>
        </p:scale>
        <p:origin x="-336" y="1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4AF32D-E1E9-4285-A221-7E92CCDCBD57}" type="datetimeFigureOut">
              <a:rPr lang="ru-RU" smtClean="0"/>
              <a:t>20.03.2023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901A93-CA1D-4FFE-97DD-5A96201DFB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68178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4AF32D-E1E9-4285-A221-7E92CCDCBD57}" type="datetimeFigureOut">
              <a:rPr lang="ru-RU" smtClean="0"/>
              <a:t>20.03.2023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901A93-CA1D-4FFE-97DD-5A96201DFB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84757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4AF32D-E1E9-4285-A221-7E92CCDCBD57}" type="datetimeFigureOut">
              <a:rPr lang="ru-RU" smtClean="0"/>
              <a:t>20.03.2023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901A93-CA1D-4FFE-97DD-5A96201DFB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65136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4AF32D-E1E9-4285-A221-7E92CCDCBD57}" type="datetimeFigureOut">
              <a:rPr lang="ru-RU" smtClean="0"/>
              <a:t>20.03.2023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901A93-CA1D-4FFE-97DD-5A96201DFB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12537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4AF32D-E1E9-4285-A221-7E92CCDCBD57}" type="datetimeFigureOut">
              <a:rPr lang="ru-RU" smtClean="0"/>
              <a:t>20.03.2023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901A93-CA1D-4FFE-97DD-5A96201DFB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87388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4AF32D-E1E9-4285-A221-7E92CCDCBD57}" type="datetimeFigureOut">
              <a:rPr lang="ru-RU" smtClean="0"/>
              <a:t>20.03.2023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901A93-CA1D-4FFE-97DD-5A96201DFB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69973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4AF32D-E1E9-4285-A221-7E92CCDCBD57}" type="datetimeFigureOut">
              <a:rPr lang="ru-RU" smtClean="0"/>
              <a:t>20.03.2023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901A93-CA1D-4FFE-97DD-5A96201DFB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68430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4AF32D-E1E9-4285-A221-7E92CCDCBD57}" type="datetimeFigureOut">
              <a:rPr lang="ru-RU" smtClean="0"/>
              <a:t>20.03.2023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901A93-CA1D-4FFE-97DD-5A96201DFB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36984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4AF32D-E1E9-4285-A221-7E92CCDCBD57}" type="datetimeFigureOut">
              <a:rPr lang="ru-RU" smtClean="0"/>
              <a:t>20.03.2023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901A93-CA1D-4FFE-97DD-5A96201DFB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43113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4AF32D-E1E9-4285-A221-7E92CCDCBD57}" type="datetimeFigureOut">
              <a:rPr lang="ru-RU" smtClean="0"/>
              <a:t>20.03.2023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901A93-CA1D-4FFE-97DD-5A96201DFB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9982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4AF32D-E1E9-4285-A221-7E92CCDCBD57}" type="datetimeFigureOut">
              <a:rPr lang="ru-RU" smtClean="0"/>
              <a:t>20.03.2023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901A93-CA1D-4FFE-97DD-5A96201DFB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8435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4AF32D-E1E9-4285-A221-7E92CCDCBD57}" type="datetimeFigureOut">
              <a:rPr lang="ru-RU" smtClean="0"/>
              <a:t>20.03.2023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901A93-CA1D-4FFE-97DD-5A96201DFB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72611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7.jpeg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11" Type="http://schemas.openxmlformats.org/officeDocument/2006/relationships/image" Target="../media/image10.jpeg"/><Relationship Id="rId5" Type="http://schemas.openxmlformats.org/officeDocument/2006/relationships/image" Target="../media/image4.jpeg"/><Relationship Id="rId10" Type="http://schemas.openxmlformats.org/officeDocument/2006/relationships/image" Target="../media/image9.jpeg"/><Relationship Id="rId4" Type="http://schemas.openxmlformats.org/officeDocument/2006/relationships/image" Target="../media/image3.jpeg"/><Relationship Id="rId9" Type="http://schemas.openxmlformats.org/officeDocument/2006/relationships/image" Target="../media/image8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.jpg"/><Relationship Id="rId7" Type="http://schemas.openxmlformats.org/officeDocument/2006/relationships/image" Target="../media/image15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7" Type="http://schemas.openxmlformats.org/officeDocument/2006/relationships/image" Target="../media/image21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7" Type="http://schemas.openxmlformats.org/officeDocument/2006/relationships/image" Target="../media/image30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7" Type="http://schemas.openxmlformats.org/officeDocument/2006/relationships/image" Target="../media/image43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2.jpeg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 bwMode="auto">
          <a:xfrm>
            <a:off x="167666" y="65582"/>
            <a:ext cx="2088232" cy="1879405"/>
          </a:xfrm>
          <a:prstGeom prst="rect">
            <a:avLst/>
          </a:prstGeom>
          <a:solidFill>
            <a:srgbClr val="FFFFCC"/>
          </a:solidFill>
          <a:ln w="9525" cmpd="sng">
            <a:solidFill>
              <a:schemeClr val="tx1"/>
            </a:solidFill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52400" prst="convex"/>
          </a:sp3d>
        </p:spPr>
        <p:txBody>
          <a:bodyPr lIns="144000" tIns="216000" anchor="ctr">
            <a:norm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100" b="1" i="1" dirty="0">
              <a:latin typeface="Times New Roman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100" b="1" i="1" dirty="0">
                <a:latin typeface="Times New Roman"/>
                <a:ea typeface="Calibri"/>
                <a:cs typeface="Times New Roman"/>
              </a:rPr>
              <a:t>Организация</a:t>
            </a:r>
            <a:endParaRPr lang="en-US" sz="1100" b="1" i="1" dirty="0">
              <a:latin typeface="Times New Roman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100" b="1" i="1" dirty="0">
                <a:latin typeface="Times New Roman"/>
                <a:ea typeface="Calibri"/>
                <a:cs typeface="Times New Roman"/>
              </a:rPr>
              <a:t> санаторно-курортного оздоровления для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100" b="1" i="1" dirty="0">
                <a:latin typeface="Times New Roman"/>
                <a:ea typeface="Calibri"/>
                <a:cs typeface="Times New Roman"/>
              </a:rPr>
              <a:t> членов профсоюза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100" b="1" dirty="0">
              <a:solidFill>
                <a:prstClr val="black"/>
              </a:solidFill>
            </a:endParaRPr>
          </a:p>
          <a:p>
            <a:pPr algn="l">
              <a:defRPr/>
            </a:pPr>
            <a:endParaRPr lang="ru-RU" sz="1100" b="1" dirty="0">
              <a:solidFill>
                <a:prstClr val="black"/>
              </a:solidFill>
            </a:endParaRPr>
          </a:p>
          <a:p>
            <a:pPr algn="l">
              <a:defRPr/>
            </a:pPr>
            <a:endParaRPr lang="ru-RU" sz="1100" b="1" dirty="0">
              <a:solidFill>
                <a:prstClr val="black"/>
              </a:solidFill>
            </a:endParaRPr>
          </a:p>
        </p:txBody>
      </p:sp>
      <p:sp>
        <p:nvSpPr>
          <p:cNvPr id="3" name="Заголовок 1"/>
          <p:cNvSpPr txBox="1">
            <a:spLocks/>
          </p:cNvSpPr>
          <p:nvPr/>
        </p:nvSpPr>
        <p:spPr bwMode="auto">
          <a:xfrm>
            <a:off x="2441346" y="44626"/>
            <a:ext cx="2130653" cy="1879406"/>
          </a:xfrm>
          <a:prstGeom prst="rect">
            <a:avLst/>
          </a:prstGeom>
          <a:solidFill>
            <a:srgbClr val="FFFFCC"/>
          </a:solidFill>
          <a:ln w="9525" cmpd="sng">
            <a:solidFill>
              <a:schemeClr val="tx1"/>
            </a:solidFill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52400" prst="convex"/>
          </a:sp3d>
        </p:spPr>
        <p:txBody>
          <a:bodyPr lIns="144000" tIns="216000" anchor="ctr">
            <a:norm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100" b="1" i="1" dirty="0">
                <a:latin typeface="Times New Roman"/>
                <a:ea typeface="Calibri"/>
                <a:cs typeface="Times New Roman"/>
              </a:rPr>
              <a:t>Оздоровление детей работников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100" b="1" i="1" dirty="0">
                <a:latin typeface="Times New Roman"/>
                <a:ea typeface="Calibri"/>
                <a:cs typeface="Times New Roman"/>
              </a:rPr>
              <a:t> (членов профсоюза)</a:t>
            </a:r>
            <a:endParaRPr lang="ru-RU" sz="1100" b="1" dirty="0">
              <a:latin typeface="Calibri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100" b="1" dirty="0">
              <a:solidFill>
                <a:prstClr val="black"/>
              </a:solidFill>
            </a:endParaRPr>
          </a:p>
          <a:p>
            <a:pPr algn="l">
              <a:defRPr/>
            </a:pPr>
            <a:endParaRPr lang="ru-RU" sz="1100" b="1" dirty="0">
              <a:solidFill>
                <a:prstClr val="black"/>
              </a:solidFill>
            </a:endParaRPr>
          </a:p>
          <a:p>
            <a:pPr algn="l">
              <a:defRPr/>
            </a:pPr>
            <a:endParaRPr lang="ru-RU" sz="1100" b="1" dirty="0">
              <a:solidFill>
                <a:prstClr val="black"/>
              </a:solidFill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 bwMode="auto">
          <a:xfrm>
            <a:off x="4804274" y="44625"/>
            <a:ext cx="1914628" cy="1879408"/>
          </a:xfrm>
          <a:prstGeom prst="rect">
            <a:avLst/>
          </a:prstGeom>
          <a:solidFill>
            <a:srgbClr val="FFFFCC"/>
          </a:solidFill>
          <a:ln w="9525" cmpd="sng">
            <a:solidFill>
              <a:schemeClr val="tx1"/>
            </a:solidFill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52400" prst="convex"/>
          </a:sp3d>
        </p:spPr>
        <p:txBody>
          <a:bodyPr lIns="144000" tIns="216000" anchor="ctr">
            <a:norm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100" b="1" i="1" dirty="0">
              <a:latin typeface="Times New Roman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100" b="1" i="1" dirty="0">
                <a:latin typeface="Times New Roman"/>
                <a:ea typeface="Calibri"/>
                <a:cs typeface="Times New Roman"/>
              </a:rPr>
              <a:t>Оказание 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100" b="1" i="1" dirty="0">
                <a:latin typeface="Times New Roman"/>
                <a:ea typeface="Calibri"/>
                <a:cs typeface="Times New Roman"/>
              </a:rPr>
              <a:t>медицинских услуг</a:t>
            </a:r>
            <a:endParaRPr lang="en-US" sz="1100" b="1" i="1" dirty="0">
              <a:latin typeface="Times New Roman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100" b="1" i="1" dirty="0">
                <a:latin typeface="Times New Roman"/>
                <a:ea typeface="Calibri"/>
                <a:cs typeface="Times New Roman"/>
              </a:rPr>
              <a:t>в учреждении ООО «Многопрофильная</a:t>
            </a:r>
            <a:endParaRPr lang="ru-RU" sz="1100" b="1" dirty="0">
              <a:latin typeface="Calibri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100" b="1" i="1" dirty="0">
                <a:latin typeface="Times New Roman"/>
                <a:ea typeface="Calibri"/>
                <a:cs typeface="Times New Roman"/>
              </a:rPr>
              <a:t>Медицинская</a:t>
            </a:r>
            <a:endParaRPr lang="en-US" sz="1100" b="1" i="1" dirty="0">
              <a:latin typeface="Times New Roman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100" b="1" i="1" dirty="0">
                <a:latin typeface="Times New Roman"/>
                <a:ea typeface="Calibri"/>
                <a:cs typeface="Times New Roman"/>
              </a:rPr>
              <a:t> клиника «СОВА»</a:t>
            </a:r>
            <a:endParaRPr lang="ru-RU" sz="1100" b="1" dirty="0">
              <a:latin typeface="Calibri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100" b="1" dirty="0">
              <a:solidFill>
                <a:prstClr val="black"/>
              </a:solidFill>
            </a:endParaRPr>
          </a:p>
          <a:p>
            <a:pPr algn="l">
              <a:defRPr/>
            </a:pPr>
            <a:endParaRPr lang="ru-RU" sz="1100" b="1" dirty="0">
              <a:solidFill>
                <a:prstClr val="black"/>
              </a:solidFill>
            </a:endParaRPr>
          </a:p>
          <a:p>
            <a:pPr algn="l">
              <a:defRPr/>
            </a:pPr>
            <a:endParaRPr lang="ru-RU" sz="1100" b="1" dirty="0">
              <a:solidFill>
                <a:prstClr val="black"/>
              </a:solidFill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6905843" y="44625"/>
            <a:ext cx="2130653" cy="1879407"/>
          </a:xfrm>
          <a:prstGeom prst="rect">
            <a:avLst/>
          </a:prstGeom>
          <a:solidFill>
            <a:srgbClr val="FFFFCC"/>
          </a:solidFill>
          <a:ln w="9525" cmpd="sng">
            <a:solidFill>
              <a:schemeClr val="tx1"/>
            </a:solidFill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52400" prst="convex"/>
          </a:sp3d>
        </p:spPr>
        <p:txBody>
          <a:bodyPr lIns="144000" tIns="216000" anchor="ctr"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100" b="1" i="1" dirty="0">
              <a:latin typeface="Times New Roman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100" b="1" i="1" dirty="0">
              <a:latin typeface="Times New Roman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100" b="1" i="1" dirty="0">
              <a:latin typeface="Times New Roman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100" b="1" i="1" dirty="0">
                <a:latin typeface="Times New Roman"/>
                <a:ea typeface="Calibri"/>
                <a:cs typeface="Times New Roman"/>
              </a:rPr>
              <a:t>Укрепление здоровья и улучшение трудоспособности работников</a:t>
            </a:r>
            <a:endParaRPr lang="ru-RU" sz="1100" b="1" dirty="0">
              <a:latin typeface="Calibri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100" b="1" i="1" dirty="0">
                <a:latin typeface="Times New Roman"/>
                <a:ea typeface="Calibri"/>
                <a:cs typeface="Times New Roman"/>
              </a:rPr>
              <a:t>(«Саратовский областной центр общественного здоровья и медицинской профилактики»)</a:t>
            </a:r>
            <a:endParaRPr lang="ru-RU" sz="1100" b="1" dirty="0">
              <a:latin typeface="Calibri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100" b="1" dirty="0">
              <a:solidFill>
                <a:prstClr val="black"/>
              </a:solidFill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100" b="1" dirty="0">
              <a:solidFill>
                <a:prstClr val="black"/>
              </a:solidFill>
            </a:endParaRPr>
          </a:p>
          <a:p>
            <a:pPr algn="l">
              <a:defRPr/>
            </a:pPr>
            <a:endParaRPr lang="ru-RU" sz="1100" b="1" dirty="0">
              <a:solidFill>
                <a:prstClr val="black"/>
              </a:solidFill>
            </a:endParaRPr>
          </a:p>
          <a:p>
            <a:pPr algn="l">
              <a:defRPr/>
            </a:pPr>
            <a:endParaRPr lang="ru-RU" sz="1100" b="1" dirty="0">
              <a:solidFill>
                <a:prstClr val="black"/>
              </a:solidFill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 bwMode="auto">
          <a:xfrm>
            <a:off x="179512" y="2089661"/>
            <a:ext cx="2088232" cy="2003979"/>
          </a:xfrm>
          <a:prstGeom prst="rect">
            <a:avLst/>
          </a:prstGeom>
          <a:solidFill>
            <a:srgbClr val="FFFFCC"/>
          </a:solidFill>
          <a:ln w="9525" cmpd="sng">
            <a:solidFill>
              <a:schemeClr val="tx1"/>
            </a:solidFill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52400" prst="convex"/>
          </a:sp3d>
        </p:spPr>
        <p:txBody>
          <a:bodyPr lIns="144000" tIns="216000" anchor="ctr">
            <a:norm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100" b="1" i="1" dirty="0">
                <a:latin typeface="Times New Roman"/>
                <a:ea typeface="Calibri"/>
                <a:cs typeface="Times New Roman"/>
              </a:rPr>
              <a:t>Консультация и проведение обследований и лабораторных</a:t>
            </a:r>
            <a:endParaRPr lang="ru-RU" sz="1100" b="1" dirty="0">
              <a:latin typeface="Calibri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100" b="1" i="1" dirty="0">
                <a:latin typeface="Times New Roman"/>
                <a:ea typeface="Calibri"/>
                <a:cs typeface="Times New Roman"/>
              </a:rPr>
              <a:t>исследований в специализированных медицинских учреждениях (Клиническая больница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100" b="1" i="1" dirty="0">
                <a:latin typeface="Times New Roman"/>
                <a:ea typeface="Calibri"/>
                <a:cs typeface="Times New Roman"/>
              </a:rPr>
              <a:t> им. С.Р. </a:t>
            </a:r>
            <a:r>
              <a:rPr lang="ru-RU" sz="1100" b="1" i="1" dirty="0" err="1">
                <a:latin typeface="Times New Roman"/>
                <a:ea typeface="Calibri"/>
                <a:cs typeface="Times New Roman"/>
              </a:rPr>
              <a:t>Миротворцева</a:t>
            </a:r>
            <a:r>
              <a:rPr lang="ru-RU" sz="1100" b="1" i="1" dirty="0">
                <a:latin typeface="Times New Roman"/>
                <a:ea typeface="Calibri"/>
                <a:cs typeface="Times New Roman"/>
              </a:rPr>
              <a:t>)</a:t>
            </a:r>
            <a:endParaRPr lang="ru-RU" sz="1100" b="1" dirty="0">
              <a:solidFill>
                <a:prstClr val="black"/>
              </a:solidFill>
            </a:endParaRPr>
          </a:p>
          <a:p>
            <a:pPr algn="l">
              <a:defRPr/>
            </a:pPr>
            <a:endParaRPr lang="ru-RU" sz="1100" b="1" dirty="0">
              <a:solidFill>
                <a:prstClr val="black"/>
              </a:solidFill>
            </a:endParaRPr>
          </a:p>
          <a:p>
            <a:pPr algn="l">
              <a:defRPr/>
            </a:pPr>
            <a:endParaRPr lang="ru-RU" sz="1100" b="1" dirty="0">
              <a:solidFill>
                <a:prstClr val="black"/>
              </a:solidFill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 bwMode="auto">
          <a:xfrm>
            <a:off x="6905844" y="2089660"/>
            <a:ext cx="2130652" cy="2003979"/>
          </a:xfrm>
          <a:prstGeom prst="rect">
            <a:avLst/>
          </a:prstGeom>
          <a:solidFill>
            <a:srgbClr val="FFFFCC"/>
          </a:solidFill>
          <a:ln w="9525" cmpd="sng">
            <a:solidFill>
              <a:schemeClr val="tx1"/>
            </a:solidFill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52400" prst="convex"/>
          </a:sp3d>
        </p:spPr>
        <p:txBody>
          <a:bodyPr lIns="144000" tIns="216000" anchor="ctr"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100" b="1" i="1" dirty="0">
              <a:latin typeface="Times New Roman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100" b="1" i="1" dirty="0">
              <a:latin typeface="Times New Roman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100" b="1" i="1" dirty="0">
                <a:latin typeface="Times New Roman"/>
                <a:ea typeface="Calibri"/>
                <a:cs typeface="Times New Roman"/>
              </a:rPr>
              <a:t>Организация отдыха</a:t>
            </a:r>
            <a:endParaRPr lang="en-US" sz="1100" b="1" i="1" dirty="0">
              <a:latin typeface="Times New Roman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100" b="1" i="1" dirty="0">
                <a:latin typeface="Times New Roman"/>
                <a:ea typeface="Calibri"/>
                <a:cs typeface="Times New Roman"/>
              </a:rPr>
              <a:t> работников в </a:t>
            </a:r>
            <a:endParaRPr lang="en-US" sz="1100" b="1" i="1" dirty="0">
              <a:latin typeface="Times New Roman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100" b="1" i="1" dirty="0">
                <a:latin typeface="Times New Roman"/>
                <a:ea typeface="Calibri"/>
                <a:cs typeface="Times New Roman"/>
              </a:rPr>
              <a:t>спортивно-научном 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100" b="1" i="1" dirty="0">
                <a:latin typeface="Times New Roman"/>
                <a:ea typeface="Calibri"/>
                <a:cs typeface="Times New Roman"/>
              </a:rPr>
              <a:t>центре</a:t>
            </a:r>
            <a:endParaRPr lang="en-US" sz="1100" b="1" i="1" dirty="0">
              <a:latin typeface="Times New Roman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100" b="1" i="1" dirty="0">
                <a:latin typeface="Times New Roman"/>
                <a:ea typeface="Calibri"/>
                <a:cs typeface="Times New Roman"/>
              </a:rPr>
              <a:t> (СНЦ)</a:t>
            </a:r>
            <a:r>
              <a:rPr lang="en-US" sz="1100" b="1" i="1" dirty="0">
                <a:latin typeface="Times New Roman"/>
                <a:ea typeface="Calibri"/>
                <a:cs typeface="Times New Roman"/>
              </a:rPr>
              <a:t> </a:t>
            </a:r>
            <a:r>
              <a:rPr lang="ru-RU" sz="1100" b="1" i="1" dirty="0">
                <a:latin typeface="Times New Roman"/>
                <a:ea typeface="Calibri"/>
                <a:cs typeface="Times New Roman"/>
              </a:rPr>
              <a:t>«Политехник</a:t>
            </a:r>
            <a:endParaRPr lang="ru-RU" sz="1100" b="1" dirty="0">
              <a:solidFill>
                <a:prstClr val="black"/>
              </a:solidFill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100" b="1" dirty="0">
              <a:solidFill>
                <a:prstClr val="black"/>
              </a:solidFill>
            </a:endParaRPr>
          </a:p>
          <a:p>
            <a:pPr algn="l">
              <a:defRPr/>
            </a:pPr>
            <a:endParaRPr lang="ru-RU" sz="1100" b="1" dirty="0">
              <a:solidFill>
                <a:prstClr val="black"/>
              </a:solidFill>
            </a:endParaRPr>
          </a:p>
          <a:p>
            <a:pPr algn="l">
              <a:defRPr/>
            </a:pPr>
            <a:endParaRPr lang="ru-RU" sz="1100" b="1" dirty="0">
              <a:solidFill>
                <a:prstClr val="black"/>
              </a:solidFill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 bwMode="auto">
          <a:xfrm>
            <a:off x="179512" y="5445223"/>
            <a:ext cx="2088232" cy="1296144"/>
          </a:xfrm>
          <a:prstGeom prst="rect">
            <a:avLst/>
          </a:prstGeom>
          <a:solidFill>
            <a:srgbClr val="FFFFCC"/>
          </a:solidFill>
          <a:ln w="9525" cmpd="sng">
            <a:solidFill>
              <a:schemeClr val="tx1"/>
            </a:solidFill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52400" prst="convex"/>
          </a:sp3d>
        </p:spPr>
        <p:txBody>
          <a:bodyPr lIns="144000" tIns="108000" anchor="ctr">
            <a:norm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100" b="1" i="1" dirty="0">
                <a:latin typeface="Times New Roman"/>
                <a:ea typeface="Calibri"/>
                <a:cs typeface="Times New Roman"/>
              </a:rPr>
              <a:t>Посещение 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100" b="1" i="1" dirty="0">
                <a:latin typeface="Times New Roman"/>
                <a:ea typeface="Calibri"/>
                <a:cs typeface="Times New Roman"/>
              </a:rPr>
              <a:t>лыжной базы СГТУ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100" b="1" i="1" dirty="0">
                <a:latin typeface="Times New Roman"/>
                <a:ea typeface="Calibri"/>
                <a:cs typeface="Times New Roman"/>
              </a:rPr>
              <a:t> имени Гагарина Ю.А</a:t>
            </a:r>
            <a:endParaRPr lang="ru-RU" sz="1100" b="1" dirty="0">
              <a:solidFill>
                <a:prstClr val="black"/>
              </a:solidFill>
            </a:endParaRPr>
          </a:p>
          <a:p>
            <a:pPr algn="l">
              <a:defRPr/>
            </a:pPr>
            <a:endParaRPr lang="ru-RU" sz="1100" b="1" dirty="0">
              <a:solidFill>
                <a:prstClr val="black"/>
              </a:solidFill>
            </a:endParaRPr>
          </a:p>
          <a:p>
            <a:pPr algn="l">
              <a:defRPr/>
            </a:pPr>
            <a:endParaRPr lang="ru-RU" sz="1100" b="1" dirty="0">
              <a:solidFill>
                <a:prstClr val="black"/>
              </a:solidFill>
            </a:endParaRPr>
          </a:p>
        </p:txBody>
      </p:sp>
      <p:sp>
        <p:nvSpPr>
          <p:cNvPr id="11" name="Заголовок 1"/>
          <p:cNvSpPr txBox="1">
            <a:spLocks/>
          </p:cNvSpPr>
          <p:nvPr/>
        </p:nvSpPr>
        <p:spPr bwMode="auto">
          <a:xfrm>
            <a:off x="2441347" y="5445223"/>
            <a:ext cx="2130652" cy="1296145"/>
          </a:xfrm>
          <a:prstGeom prst="rect">
            <a:avLst/>
          </a:prstGeom>
          <a:solidFill>
            <a:srgbClr val="FFFFCC"/>
          </a:solidFill>
          <a:ln w="9525" cmpd="sng">
            <a:solidFill>
              <a:schemeClr val="tx1"/>
            </a:solidFill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52400" prst="convex"/>
          </a:sp3d>
        </p:spPr>
        <p:txBody>
          <a:bodyPr lIns="216000" tIns="108000" anchor="ctr">
            <a:norm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100" b="1" i="1" dirty="0">
              <a:latin typeface="Times New Roman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100" b="1" i="1" dirty="0">
                <a:latin typeface="Times New Roman"/>
                <a:ea typeface="Calibri"/>
                <a:cs typeface="Times New Roman"/>
              </a:rPr>
              <a:t>Посещение работниками плавательного 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100" b="1" i="1" dirty="0">
                <a:latin typeface="Times New Roman"/>
                <a:ea typeface="Calibri"/>
                <a:cs typeface="Times New Roman"/>
              </a:rPr>
              <a:t>бассейна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100" b="1" dirty="0">
              <a:solidFill>
                <a:prstClr val="black"/>
              </a:solidFill>
            </a:endParaRPr>
          </a:p>
          <a:p>
            <a:pPr algn="l">
              <a:defRPr/>
            </a:pPr>
            <a:endParaRPr lang="ru-RU" sz="1100" b="1" dirty="0">
              <a:solidFill>
                <a:prstClr val="black"/>
              </a:solidFill>
            </a:endParaRPr>
          </a:p>
          <a:p>
            <a:pPr algn="l">
              <a:defRPr/>
            </a:pPr>
            <a:endParaRPr lang="ru-RU" sz="1100" b="1" dirty="0">
              <a:solidFill>
                <a:prstClr val="black"/>
              </a:solidFill>
            </a:endParaRPr>
          </a:p>
        </p:txBody>
      </p:sp>
      <p:sp>
        <p:nvSpPr>
          <p:cNvPr id="12" name="Заголовок 1"/>
          <p:cNvSpPr txBox="1">
            <a:spLocks/>
          </p:cNvSpPr>
          <p:nvPr/>
        </p:nvSpPr>
        <p:spPr bwMode="auto">
          <a:xfrm>
            <a:off x="4804273" y="5445223"/>
            <a:ext cx="1914629" cy="1293065"/>
          </a:xfrm>
          <a:prstGeom prst="rect">
            <a:avLst/>
          </a:prstGeom>
          <a:solidFill>
            <a:srgbClr val="FFFFCC"/>
          </a:solidFill>
          <a:ln w="9525" cmpd="sng">
            <a:solidFill>
              <a:schemeClr val="tx1"/>
            </a:solidFill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52400" prst="convex"/>
          </a:sp3d>
        </p:spPr>
        <p:txBody>
          <a:bodyPr lIns="144000" tIns="0" anchor="ctr">
            <a:norm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100" b="1" i="1" dirty="0">
                <a:latin typeface="Times New Roman"/>
                <a:ea typeface="Calibri"/>
                <a:cs typeface="Times New Roman"/>
              </a:rPr>
              <a:t>Активный отдых, организация экскурсий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100" b="1" i="1" dirty="0">
                <a:latin typeface="Times New Roman"/>
                <a:ea typeface="Calibri"/>
                <a:cs typeface="Times New Roman"/>
              </a:rPr>
              <a:t> и туристических 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100" b="1" i="1" dirty="0">
                <a:latin typeface="Times New Roman"/>
                <a:ea typeface="Calibri"/>
                <a:cs typeface="Times New Roman"/>
              </a:rPr>
              <a:t>поездок по РФ</a:t>
            </a:r>
            <a:endParaRPr lang="ru-RU" sz="1100" b="1" dirty="0">
              <a:latin typeface="Calibri"/>
              <a:ea typeface="Calibri"/>
              <a:cs typeface="Times New Roman"/>
            </a:endParaRPr>
          </a:p>
        </p:txBody>
      </p:sp>
      <p:sp>
        <p:nvSpPr>
          <p:cNvPr id="13" name="Заголовок 1"/>
          <p:cNvSpPr txBox="1">
            <a:spLocks/>
          </p:cNvSpPr>
          <p:nvPr/>
        </p:nvSpPr>
        <p:spPr bwMode="auto">
          <a:xfrm>
            <a:off x="6905844" y="5445223"/>
            <a:ext cx="2130652" cy="1293065"/>
          </a:xfrm>
          <a:prstGeom prst="rect">
            <a:avLst/>
          </a:prstGeom>
          <a:solidFill>
            <a:srgbClr val="FFFFCC"/>
          </a:solidFill>
          <a:ln w="9525" cmpd="sng">
            <a:solidFill>
              <a:schemeClr val="tx1"/>
            </a:solidFill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52400" prst="convex"/>
          </a:sp3d>
        </p:spPr>
        <p:txBody>
          <a:bodyPr lIns="144000" tIns="108000" anchor="ctr"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100" b="1" i="1" dirty="0">
              <a:latin typeface="Times New Roman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100" b="1" i="1" dirty="0">
              <a:latin typeface="Times New Roman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100" b="1" i="1" dirty="0">
                <a:latin typeface="Times New Roman"/>
                <a:ea typeface="Calibri"/>
                <a:cs typeface="Times New Roman"/>
              </a:rPr>
              <a:t>Занятия в спортивных секциях</a:t>
            </a:r>
            <a:r>
              <a:rPr lang="en-US" sz="1100" b="1" i="1" dirty="0">
                <a:latin typeface="Times New Roman"/>
                <a:ea typeface="Calibri"/>
                <a:cs typeface="Times New Roman"/>
              </a:rPr>
              <a:t> </a:t>
            </a:r>
            <a:r>
              <a:rPr lang="ru-RU" sz="1100" b="1" i="1" dirty="0">
                <a:latin typeface="Times New Roman"/>
                <a:ea typeface="Calibri"/>
                <a:cs typeface="Times New Roman"/>
              </a:rPr>
              <a:t> и оздоровительных 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100" b="1" i="1" dirty="0">
                <a:latin typeface="Times New Roman"/>
                <a:ea typeface="Calibri"/>
                <a:cs typeface="Times New Roman"/>
              </a:rPr>
              <a:t>группах</a:t>
            </a:r>
            <a:endParaRPr lang="ru-RU" sz="1100" b="1" dirty="0">
              <a:latin typeface="Calibri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100" b="1" dirty="0">
              <a:solidFill>
                <a:prstClr val="black"/>
              </a:solidFill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100" b="1" dirty="0">
              <a:solidFill>
                <a:prstClr val="black"/>
              </a:solidFill>
            </a:endParaRPr>
          </a:p>
          <a:p>
            <a:pPr algn="l">
              <a:defRPr/>
            </a:pPr>
            <a:endParaRPr lang="ru-RU" sz="1100" b="1" dirty="0">
              <a:solidFill>
                <a:prstClr val="black"/>
              </a:solidFill>
            </a:endParaRPr>
          </a:p>
          <a:p>
            <a:pPr algn="l">
              <a:defRPr/>
            </a:pPr>
            <a:endParaRPr lang="ru-RU" sz="1100" b="1" dirty="0">
              <a:solidFill>
                <a:prstClr val="black"/>
              </a:solidFill>
            </a:endParaRPr>
          </a:p>
        </p:txBody>
      </p:sp>
      <p:sp>
        <p:nvSpPr>
          <p:cNvPr id="14" name="Заголовок 1"/>
          <p:cNvSpPr txBox="1">
            <a:spLocks/>
          </p:cNvSpPr>
          <p:nvPr/>
        </p:nvSpPr>
        <p:spPr bwMode="auto">
          <a:xfrm>
            <a:off x="179512" y="4221088"/>
            <a:ext cx="2088232" cy="1080120"/>
          </a:xfrm>
          <a:prstGeom prst="rect">
            <a:avLst/>
          </a:prstGeom>
          <a:solidFill>
            <a:srgbClr val="FFFFCC"/>
          </a:solidFill>
          <a:ln w="9525" cmpd="sng">
            <a:solidFill>
              <a:schemeClr val="tx1"/>
            </a:solidFill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52400" prst="convex"/>
          </a:sp3d>
        </p:spPr>
        <p:txBody>
          <a:bodyPr lIns="144000" tIns="216000" anchor="ctr">
            <a:norm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100" b="1" i="1" dirty="0">
              <a:latin typeface="Times New Roman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100" b="1" i="1" dirty="0">
                <a:latin typeface="Times New Roman"/>
                <a:ea typeface="Calibri"/>
                <a:cs typeface="Times New Roman"/>
              </a:rPr>
              <a:t>Участие работников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100" b="1" i="1" dirty="0">
                <a:latin typeface="Times New Roman"/>
                <a:ea typeface="Calibri"/>
                <a:cs typeface="Times New Roman"/>
              </a:rPr>
              <a:t> в межвузовской 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100" b="1" i="1" dirty="0">
                <a:latin typeface="Times New Roman"/>
                <a:ea typeface="Calibri"/>
                <a:cs typeface="Times New Roman"/>
              </a:rPr>
              <a:t>спартакиаде</a:t>
            </a:r>
            <a:endParaRPr lang="ru-RU" sz="1100" b="1" dirty="0">
              <a:latin typeface="Calibri"/>
              <a:ea typeface="Calibri"/>
              <a:cs typeface="Times New Roman"/>
            </a:endParaRPr>
          </a:p>
          <a:p>
            <a:pPr algn="l">
              <a:defRPr/>
            </a:pPr>
            <a:endParaRPr lang="ru-RU" sz="1100" b="1" dirty="0">
              <a:solidFill>
                <a:prstClr val="black"/>
              </a:solidFill>
            </a:endParaRPr>
          </a:p>
          <a:p>
            <a:pPr algn="l">
              <a:defRPr/>
            </a:pPr>
            <a:endParaRPr lang="ru-RU" sz="1100" b="1" dirty="0">
              <a:solidFill>
                <a:prstClr val="black"/>
              </a:solidFill>
            </a:endParaRPr>
          </a:p>
          <a:p>
            <a:pPr algn="l">
              <a:defRPr/>
            </a:pPr>
            <a:endParaRPr lang="ru-RU" sz="1100" b="1" dirty="0">
              <a:solidFill>
                <a:prstClr val="black"/>
              </a:solidFill>
            </a:endParaRPr>
          </a:p>
        </p:txBody>
      </p:sp>
      <p:sp>
        <p:nvSpPr>
          <p:cNvPr id="15" name="Заголовок 1"/>
          <p:cNvSpPr txBox="1">
            <a:spLocks/>
          </p:cNvSpPr>
          <p:nvPr/>
        </p:nvSpPr>
        <p:spPr bwMode="auto">
          <a:xfrm>
            <a:off x="6905844" y="4221088"/>
            <a:ext cx="2130652" cy="1080120"/>
          </a:xfrm>
          <a:prstGeom prst="rect">
            <a:avLst/>
          </a:prstGeom>
          <a:solidFill>
            <a:srgbClr val="FFFFCC"/>
          </a:solidFill>
          <a:ln w="9525" cmpd="sng">
            <a:solidFill>
              <a:schemeClr val="tx1"/>
            </a:solidFill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52400" prst="convex"/>
          </a:sp3d>
        </p:spPr>
        <p:txBody>
          <a:bodyPr lIns="144000" tIns="288000" anchor="ctr"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100" b="1" i="1" dirty="0">
              <a:latin typeface="Times New Roman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100" b="1" i="1" dirty="0">
              <a:latin typeface="Times New Roman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100" b="1" i="1" dirty="0">
              <a:latin typeface="Times New Roman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100" b="1" i="1" dirty="0">
                <a:latin typeface="Times New Roman"/>
                <a:ea typeface="Calibri"/>
                <a:cs typeface="Times New Roman"/>
              </a:rPr>
              <a:t>Участие работников 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100" b="1" i="1" dirty="0">
                <a:latin typeface="Times New Roman"/>
                <a:ea typeface="Calibri"/>
                <a:cs typeface="Times New Roman"/>
              </a:rPr>
              <a:t>в лично-командном первенстве 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100" b="1" i="1" dirty="0">
                <a:latin typeface="Times New Roman"/>
                <a:ea typeface="Calibri"/>
                <a:cs typeface="Times New Roman"/>
              </a:rPr>
              <a:t>по лыжным гонкам</a:t>
            </a:r>
            <a:endParaRPr lang="ru-RU" sz="1100" b="1" dirty="0">
              <a:latin typeface="Calibri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100" b="1" dirty="0">
              <a:latin typeface="Calibri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100" b="1" dirty="0">
              <a:solidFill>
                <a:prstClr val="black"/>
              </a:solidFill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100" b="1" dirty="0">
              <a:solidFill>
                <a:prstClr val="black"/>
              </a:solidFill>
            </a:endParaRPr>
          </a:p>
          <a:p>
            <a:pPr algn="l">
              <a:defRPr/>
            </a:pPr>
            <a:endParaRPr lang="ru-RU" sz="1100" b="1" dirty="0">
              <a:solidFill>
                <a:prstClr val="black"/>
              </a:solidFill>
            </a:endParaRPr>
          </a:p>
          <a:p>
            <a:pPr algn="l">
              <a:defRPr/>
            </a:pPr>
            <a:endParaRPr lang="ru-RU" sz="1100" b="1" dirty="0">
              <a:solidFill>
                <a:prstClr val="black"/>
              </a:solidFill>
            </a:endParaRPr>
          </a:p>
        </p:txBody>
      </p:sp>
      <p:sp>
        <p:nvSpPr>
          <p:cNvPr id="16" name="Заголовок 1"/>
          <p:cNvSpPr txBox="1">
            <a:spLocks/>
          </p:cNvSpPr>
          <p:nvPr/>
        </p:nvSpPr>
        <p:spPr bwMode="auto">
          <a:xfrm>
            <a:off x="2483768" y="2017654"/>
            <a:ext cx="4176464" cy="3139538"/>
          </a:xfrm>
          <a:prstGeom prst="rect">
            <a:avLst/>
          </a:prstGeom>
          <a:solidFill>
            <a:schemeClr val="bg1"/>
          </a:solidFill>
          <a:ln w="9525" cmpd="sng">
            <a:solidFill>
              <a:schemeClr val="tx1"/>
            </a:solidFill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52400" prst="convex"/>
          </a:sp3d>
        </p:spPr>
        <p:txBody>
          <a:bodyPr lIns="144000" tIns="216000" anchor="ctr"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100" b="1" i="1" dirty="0">
              <a:latin typeface="Times New Roman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100" b="1" i="1" dirty="0">
              <a:latin typeface="Times New Roman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100" b="1" i="1" dirty="0">
              <a:latin typeface="Times New Roman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100" b="1" dirty="0">
              <a:solidFill>
                <a:prstClr val="black"/>
              </a:solidFill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100" b="1" dirty="0">
              <a:solidFill>
                <a:prstClr val="black"/>
              </a:solidFill>
            </a:endParaRPr>
          </a:p>
          <a:p>
            <a:pPr algn="l">
              <a:defRPr/>
            </a:pPr>
            <a:endParaRPr lang="ru-RU" sz="1100" b="1" dirty="0">
              <a:solidFill>
                <a:prstClr val="black"/>
              </a:solidFill>
            </a:endParaRPr>
          </a:p>
          <a:p>
            <a:pPr algn="l">
              <a:defRPr/>
            </a:pPr>
            <a:endParaRPr lang="ru-RU" sz="1100" b="1" dirty="0">
              <a:solidFill>
                <a:prstClr val="black"/>
              </a:solidFill>
            </a:endParaRPr>
          </a:p>
        </p:txBody>
      </p:sp>
      <p:sp>
        <p:nvSpPr>
          <p:cNvPr id="17" name="Блок-схема: узел 16"/>
          <p:cNvSpPr/>
          <p:nvPr/>
        </p:nvSpPr>
        <p:spPr>
          <a:xfrm>
            <a:off x="323552" y="1592816"/>
            <a:ext cx="216000" cy="180000"/>
          </a:xfrm>
          <a:prstGeom prst="flowChartConnector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72000" rtlCol="0" anchor="ctr"/>
          <a:lstStyle/>
          <a:p>
            <a:pPr algn="ctr"/>
            <a:r>
              <a:rPr lang="ru-RU" sz="1000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18" name="Блок-схема: узел 17"/>
          <p:cNvSpPr/>
          <p:nvPr/>
        </p:nvSpPr>
        <p:spPr>
          <a:xfrm>
            <a:off x="2627808" y="1592816"/>
            <a:ext cx="216000" cy="180000"/>
          </a:xfrm>
          <a:prstGeom prst="flowChartConnector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72000" rtlCol="0" anchor="ctr"/>
          <a:lstStyle/>
          <a:p>
            <a:pPr algn="ctr"/>
            <a:r>
              <a:rPr lang="ru-RU" sz="1000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19" name="Блок-схема: узел 18"/>
          <p:cNvSpPr/>
          <p:nvPr/>
        </p:nvSpPr>
        <p:spPr>
          <a:xfrm>
            <a:off x="5001114" y="1592816"/>
            <a:ext cx="216000" cy="180000"/>
          </a:xfrm>
          <a:prstGeom prst="flowChartConnector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20" name="Блок-схема: узел 19"/>
          <p:cNvSpPr/>
          <p:nvPr/>
        </p:nvSpPr>
        <p:spPr>
          <a:xfrm>
            <a:off x="7092304" y="1592816"/>
            <a:ext cx="216000" cy="180000"/>
          </a:xfrm>
          <a:prstGeom prst="flowChartConnector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>
                <a:solidFill>
                  <a:schemeClr val="tx1"/>
                </a:solidFill>
              </a:rPr>
              <a:t>4</a:t>
            </a:r>
          </a:p>
        </p:txBody>
      </p:sp>
      <p:sp>
        <p:nvSpPr>
          <p:cNvPr id="21" name="Блок-схема: узел 20"/>
          <p:cNvSpPr/>
          <p:nvPr/>
        </p:nvSpPr>
        <p:spPr>
          <a:xfrm>
            <a:off x="323528" y="6417352"/>
            <a:ext cx="216000" cy="180000"/>
          </a:xfrm>
          <a:prstGeom prst="flowChartConnector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>
                <a:solidFill>
                  <a:schemeClr val="tx1"/>
                </a:solidFill>
              </a:rPr>
              <a:t>9</a:t>
            </a:r>
          </a:p>
        </p:txBody>
      </p:sp>
      <p:sp>
        <p:nvSpPr>
          <p:cNvPr id="22" name="Блок-схема: узел 21"/>
          <p:cNvSpPr/>
          <p:nvPr/>
        </p:nvSpPr>
        <p:spPr>
          <a:xfrm>
            <a:off x="2627784" y="6417352"/>
            <a:ext cx="216000" cy="180000"/>
          </a:xfrm>
          <a:prstGeom prst="flowChartConnector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ru-RU" sz="1000" dirty="0">
                <a:solidFill>
                  <a:schemeClr val="tx1"/>
                </a:solidFill>
              </a:rPr>
              <a:t>10</a:t>
            </a:r>
          </a:p>
        </p:txBody>
      </p:sp>
      <p:sp>
        <p:nvSpPr>
          <p:cNvPr id="25" name="Блок-схема: узел 24"/>
          <p:cNvSpPr/>
          <p:nvPr/>
        </p:nvSpPr>
        <p:spPr>
          <a:xfrm>
            <a:off x="323528" y="3753056"/>
            <a:ext cx="216000" cy="180000"/>
          </a:xfrm>
          <a:prstGeom prst="flowChartConnector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36000" bIns="36000" rtlCol="0" anchor="ctr"/>
          <a:lstStyle/>
          <a:p>
            <a:pPr algn="ctr"/>
            <a:r>
              <a:rPr lang="ru-RU" sz="1000" dirty="0">
                <a:solidFill>
                  <a:schemeClr val="tx1"/>
                </a:solidFill>
              </a:rPr>
              <a:t>5</a:t>
            </a:r>
          </a:p>
        </p:txBody>
      </p:sp>
      <p:sp>
        <p:nvSpPr>
          <p:cNvPr id="26" name="Блок-схема: узел 25"/>
          <p:cNvSpPr/>
          <p:nvPr/>
        </p:nvSpPr>
        <p:spPr>
          <a:xfrm>
            <a:off x="7092280" y="3753056"/>
            <a:ext cx="216000" cy="180000"/>
          </a:xfrm>
          <a:prstGeom prst="flowChartConnector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>
                <a:solidFill>
                  <a:schemeClr val="tx1"/>
                </a:solidFill>
              </a:rPr>
              <a:t>6</a:t>
            </a:r>
          </a:p>
        </p:txBody>
      </p:sp>
      <p:sp>
        <p:nvSpPr>
          <p:cNvPr id="27" name="Блок-схема: узел 26"/>
          <p:cNvSpPr/>
          <p:nvPr/>
        </p:nvSpPr>
        <p:spPr>
          <a:xfrm>
            <a:off x="323528" y="4938721"/>
            <a:ext cx="216000" cy="180000"/>
          </a:xfrm>
          <a:prstGeom prst="flowChartConnector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>
                <a:solidFill>
                  <a:schemeClr val="tx1"/>
                </a:solidFill>
              </a:rPr>
              <a:t>7</a:t>
            </a:r>
          </a:p>
        </p:txBody>
      </p:sp>
      <p:sp>
        <p:nvSpPr>
          <p:cNvPr id="28" name="Блок-схема: узел 27"/>
          <p:cNvSpPr/>
          <p:nvPr/>
        </p:nvSpPr>
        <p:spPr>
          <a:xfrm>
            <a:off x="7092280" y="4938721"/>
            <a:ext cx="216000" cy="180000"/>
          </a:xfrm>
          <a:prstGeom prst="flowChartConnector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>
                <a:solidFill>
                  <a:schemeClr val="tx1"/>
                </a:solidFill>
              </a:rPr>
              <a:t>8</a:t>
            </a:r>
          </a:p>
        </p:txBody>
      </p:sp>
      <p:sp>
        <p:nvSpPr>
          <p:cNvPr id="31" name="Блок-схема: узел 30"/>
          <p:cNvSpPr/>
          <p:nvPr/>
        </p:nvSpPr>
        <p:spPr>
          <a:xfrm>
            <a:off x="5001090" y="6416129"/>
            <a:ext cx="216000" cy="180000"/>
          </a:xfrm>
          <a:prstGeom prst="flowChartConnector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ru-RU" sz="1000" dirty="0">
                <a:solidFill>
                  <a:schemeClr val="tx1"/>
                </a:solidFill>
              </a:rPr>
              <a:t>11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3868" y="2469493"/>
            <a:ext cx="2376264" cy="2495077"/>
          </a:xfrm>
          <a:prstGeom prst="rect">
            <a:avLst/>
          </a:prstGeom>
        </p:spPr>
      </p:pic>
      <p:sp>
        <p:nvSpPr>
          <p:cNvPr id="32" name="Блок-схема: узел 31"/>
          <p:cNvSpPr/>
          <p:nvPr/>
        </p:nvSpPr>
        <p:spPr>
          <a:xfrm>
            <a:off x="7092280" y="6416129"/>
            <a:ext cx="216000" cy="180000"/>
          </a:xfrm>
          <a:prstGeom prst="flowChartConnector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ru-RU" sz="1000" dirty="0">
                <a:solidFill>
                  <a:schemeClr val="tx1"/>
                </a:solidFill>
              </a:rPr>
              <a:t>12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529102" y="2284637"/>
            <a:ext cx="4203138" cy="240450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300" b="1" dirty="0">
                <a:latin typeface="Times New Roman"/>
                <a:ea typeface="Calibri"/>
                <a:cs typeface="Times New Roman"/>
              </a:rPr>
              <a:t>Комплексная программа 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300" b="1" dirty="0">
                <a:latin typeface="Times New Roman"/>
                <a:ea typeface="Calibri"/>
                <a:cs typeface="Times New Roman"/>
              </a:rPr>
              <a:t>оздоровительных </a:t>
            </a:r>
            <a:endParaRPr lang="en-US" sz="2300" b="1" dirty="0">
              <a:latin typeface="Times New Roman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300" b="1" dirty="0">
                <a:latin typeface="Times New Roman"/>
                <a:ea typeface="Calibri"/>
                <a:cs typeface="Times New Roman"/>
              </a:rPr>
              <a:t>мероприятий 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300" b="1" dirty="0">
                <a:latin typeface="Times New Roman"/>
                <a:ea typeface="Calibri"/>
                <a:cs typeface="Times New Roman"/>
              </a:rPr>
              <a:t>для работников СГТУ </a:t>
            </a:r>
            <a:endParaRPr lang="ru-RU" sz="2300" dirty="0"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300" b="1" dirty="0">
                <a:latin typeface="Times New Roman"/>
                <a:ea typeface="Calibri"/>
                <a:cs typeface="Times New Roman"/>
              </a:rPr>
              <a:t>имени Гагарина Ю.А.</a:t>
            </a:r>
            <a:endParaRPr lang="ru-RU" sz="2300" dirty="0">
              <a:ea typeface="Calibri"/>
              <a:cs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336953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54" y="65583"/>
            <a:ext cx="1016463" cy="1067286"/>
          </a:xfrm>
          <a:prstGeom prst="rect">
            <a:avLst/>
          </a:prstGeom>
        </p:spPr>
      </p:pic>
      <p:sp>
        <p:nvSpPr>
          <p:cNvPr id="5" name="AutoShape 2" descr="file:///E:/Users/admin/Documents/Irina/%D0%9C%D0%B0%D1%82%D0%B5%D1%80%D0%B8%D0%B0%D0%BB%20%D0%B4%D0%BB%D1%8F%20%D0%BA%D0%BE%D0%BD%D0%BA%D1%83%D1%80%D1%81%D0%B0/3.%20%D0%9C%D0%BD%D0%BE%D0%B3%D0%BE%D0%BF%D1%80%D0%BE%D1%84%D0%B8%D0%BB%D1%8C%D0%BD%D0%B0%D1%8F%20%D0%BA%D0%BB%D0%B8%D0%BD%D0%B8%D0%BA%D0%B0%20%D0%A1%D0%BE%D0%B2%D0%B0/%D0%A4%D0%BE%D1%82%D0%BE%20%D0%A1%D0%BE%D0%B2%D0%B0/b-0-RtkIOQlFAQoIe8ED7AFRxEYUolJO1ZyE5hm4sks4s_4oSt-66feQrjA6jYOF9piZOIVj9ThRvF-hl1JaWSHOCFMXfRH9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1" name="Заголовок 1"/>
          <p:cNvSpPr txBox="1">
            <a:spLocks/>
          </p:cNvSpPr>
          <p:nvPr/>
        </p:nvSpPr>
        <p:spPr bwMode="auto">
          <a:xfrm>
            <a:off x="1087938" y="65583"/>
            <a:ext cx="7948558" cy="1067286"/>
          </a:xfrm>
          <a:prstGeom prst="rect">
            <a:avLst/>
          </a:prstGeom>
          <a:solidFill>
            <a:srgbClr val="FFFFCC"/>
          </a:solidFill>
          <a:ln w="9525" cmpd="sng">
            <a:solidFill>
              <a:schemeClr val="tx1"/>
            </a:solidFill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52400" prst="convex"/>
          </a:sp3d>
        </p:spPr>
        <p:txBody>
          <a:bodyPr lIns="108000" tIns="216000" rIns="36000" anchor="ctr">
            <a:norm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100" b="1" i="1" dirty="0">
              <a:latin typeface="Times New Roman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b="1" i="1" dirty="0">
                <a:latin typeface="Times New Roman"/>
                <a:ea typeface="Calibri"/>
                <a:cs typeface="Times New Roman"/>
              </a:rPr>
              <a:t>Занятия в спортивных секциях</a:t>
            </a:r>
            <a:r>
              <a:rPr lang="en-US" b="1" i="1" dirty="0">
                <a:latin typeface="Times New Roman"/>
                <a:ea typeface="Calibri"/>
                <a:cs typeface="Times New Roman"/>
              </a:rPr>
              <a:t> </a:t>
            </a:r>
            <a:r>
              <a:rPr lang="ru-RU" b="1" i="1" dirty="0">
                <a:latin typeface="Times New Roman"/>
                <a:ea typeface="Calibri"/>
                <a:cs typeface="Times New Roman"/>
              </a:rPr>
              <a:t> и оздоровительных</a:t>
            </a:r>
            <a:r>
              <a:rPr lang="en-US" b="1" i="1" dirty="0">
                <a:latin typeface="Times New Roman"/>
                <a:ea typeface="Calibri"/>
                <a:cs typeface="Times New Roman"/>
              </a:rPr>
              <a:t> </a:t>
            </a:r>
            <a:r>
              <a:rPr lang="ru-RU" b="1" i="1" dirty="0">
                <a:latin typeface="Times New Roman"/>
                <a:ea typeface="Calibri"/>
                <a:cs typeface="Times New Roman"/>
              </a:rPr>
              <a:t>группах</a:t>
            </a:r>
            <a:endParaRPr lang="ru-RU" b="1" dirty="0">
              <a:ea typeface="Calibri"/>
              <a:cs typeface="Times New Roman"/>
            </a:endParaRPr>
          </a:p>
          <a:p>
            <a:pPr algn="l">
              <a:defRPr/>
            </a:pPr>
            <a:endParaRPr lang="ru-RU" sz="1100" b="1" dirty="0">
              <a:solidFill>
                <a:prstClr val="black"/>
              </a:solidFill>
            </a:endParaRPr>
          </a:p>
          <a:p>
            <a:pPr algn="l">
              <a:defRPr/>
            </a:pPr>
            <a:endParaRPr lang="ru-RU" sz="1100" b="1" dirty="0">
              <a:solidFill>
                <a:prstClr val="black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268760"/>
            <a:ext cx="4486397" cy="299151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2217" y="1145389"/>
            <a:ext cx="3887672" cy="2592288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10" y="3689943"/>
            <a:ext cx="4382940" cy="292253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8388" y="3500269"/>
            <a:ext cx="5035612" cy="33577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31759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54" y="65583"/>
            <a:ext cx="1016463" cy="1067286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54" y="1153248"/>
            <a:ext cx="4616897" cy="307672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46794">
            <a:off x="3539732" y="1203539"/>
            <a:ext cx="3424109" cy="2281848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1260" y="1199713"/>
            <a:ext cx="3151164" cy="2171349"/>
          </a:xfrm>
          <a:prstGeom prst="rect">
            <a:avLst/>
          </a:prstGeom>
        </p:spPr>
      </p:pic>
      <p:sp>
        <p:nvSpPr>
          <p:cNvPr id="3" name="Заголовок 1"/>
          <p:cNvSpPr txBox="1">
            <a:spLocks/>
          </p:cNvSpPr>
          <p:nvPr/>
        </p:nvSpPr>
        <p:spPr bwMode="auto">
          <a:xfrm>
            <a:off x="1087938" y="65583"/>
            <a:ext cx="7948558" cy="1067286"/>
          </a:xfrm>
          <a:prstGeom prst="rect">
            <a:avLst/>
          </a:prstGeom>
          <a:solidFill>
            <a:srgbClr val="FFFFCC"/>
          </a:solidFill>
          <a:ln w="9525" cmpd="sng">
            <a:solidFill>
              <a:schemeClr val="tx1"/>
            </a:solidFill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52400" prst="convex"/>
          </a:sp3d>
        </p:spPr>
        <p:txBody>
          <a:bodyPr lIns="144000" tIns="216000" anchor="ctr">
            <a:norm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100" b="1" i="1" dirty="0">
              <a:latin typeface="Times New Roman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b="1" i="1" dirty="0">
                <a:latin typeface="Times New Roman"/>
                <a:ea typeface="Calibri"/>
                <a:cs typeface="Times New Roman"/>
              </a:rPr>
              <a:t>Оздоровление детей работников (членов профсоюза)</a:t>
            </a:r>
            <a:endParaRPr lang="ru-RU" b="1" dirty="0"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100" b="1" dirty="0">
              <a:solidFill>
                <a:prstClr val="black"/>
              </a:solidFill>
            </a:endParaRPr>
          </a:p>
          <a:p>
            <a:pPr algn="l">
              <a:defRPr/>
            </a:pPr>
            <a:endParaRPr lang="ru-RU" sz="1100" b="1" dirty="0">
              <a:solidFill>
                <a:prstClr val="black"/>
              </a:solidFill>
            </a:endParaRPr>
          </a:p>
          <a:p>
            <a:pPr algn="l">
              <a:defRPr/>
            </a:pPr>
            <a:endParaRPr lang="ru-RU" sz="1100" b="1" dirty="0">
              <a:solidFill>
                <a:prstClr val="black"/>
              </a:solidFill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91714">
            <a:off x="244590" y="4520082"/>
            <a:ext cx="3269872" cy="2452404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74325">
            <a:off x="5436096" y="2773254"/>
            <a:ext cx="3474590" cy="2394210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09520">
            <a:off x="205380" y="3397235"/>
            <a:ext cx="2675267" cy="1782815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04927">
            <a:off x="6081257" y="4625378"/>
            <a:ext cx="2984426" cy="1988840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4351" y="3371062"/>
            <a:ext cx="2826909" cy="2080428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1880" y="4869160"/>
            <a:ext cx="2752176" cy="20641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47293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61" y="1200650"/>
            <a:ext cx="2982587" cy="22493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54" y="65583"/>
            <a:ext cx="1016463" cy="1067286"/>
          </a:xfrm>
          <a:prstGeom prst="rect">
            <a:avLst/>
          </a:prstGeom>
        </p:spPr>
      </p:pic>
      <p:sp>
        <p:nvSpPr>
          <p:cNvPr id="3" name="Заголовок 1"/>
          <p:cNvSpPr txBox="1">
            <a:spLocks/>
          </p:cNvSpPr>
          <p:nvPr/>
        </p:nvSpPr>
        <p:spPr bwMode="auto">
          <a:xfrm>
            <a:off x="1087938" y="65583"/>
            <a:ext cx="7948558" cy="1067286"/>
          </a:xfrm>
          <a:prstGeom prst="rect">
            <a:avLst/>
          </a:prstGeom>
          <a:solidFill>
            <a:srgbClr val="FFFFCC"/>
          </a:solidFill>
          <a:ln w="9525" cmpd="sng">
            <a:solidFill>
              <a:schemeClr val="tx1"/>
            </a:solidFill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52400" prst="convex"/>
          </a:sp3d>
        </p:spPr>
        <p:txBody>
          <a:bodyPr lIns="144000" tIns="216000" anchor="ctr">
            <a:normAutofit lnSpcReduction="10000"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100" b="1" i="1" dirty="0">
              <a:latin typeface="Times New Roman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b="1" i="1" dirty="0">
                <a:latin typeface="Times New Roman"/>
                <a:ea typeface="Calibri"/>
                <a:cs typeface="Times New Roman"/>
              </a:rPr>
              <a:t>Оказание</a:t>
            </a:r>
            <a:r>
              <a:rPr lang="en-US" b="1" i="1" dirty="0">
                <a:latin typeface="Times New Roman"/>
                <a:ea typeface="Calibri"/>
                <a:cs typeface="Times New Roman"/>
              </a:rPr>
              <a:t> </a:t>
            </a:r>
            <a:r>
              <a:rPr lang="ru-RU" b="1" i="1" dirty="0">
                <a:latin typeface="Times New Roman"/>
                <a:ea typeface="Calibri"/>
                <a:cs typeface="Times New Roman"/>
              </a:rPr>
              <a:t>медицинских услуг</a:t>
            </a:r>
            <a:r>
              <a:rPr lang="en-US" b="1" i="1" dirty="0">
                <a:latin typeface="Times New Roman"/>
                <a:ea typeface="Calibri"/>
                <a:cs typeface="Times New Roman"/>
              </a:rPr>
              <a:t> </a:t>
            </a:r>
            <a:r>
              <a:rPr lang="ru-RU" b="1" i="1" dirty="0">
                <a:latin typeface="Times New Roman"/>
                <a:ea typeface="Calibri"/>
                <a:cs typeface="Times New Roman"/>
              </a:rPr>
              <a:t>в учреждении ООО </a:t>
            </a:r>
            <a:endParaRPr lang="en-US" b="1" i="1" dirty="0">
              <a:latin typeface="Times New Roman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b="1" i="1" dirty="0">
                <a:latin typeface="Times New Roman"/>
                <a:ea typeface="Calibri"/>
                <a:cs typeface="Times New Roman"/>
              </a:rPr>
              <a:t>«Многопрофильная</a:t>
            </a:r>
            <a:r>
              <a:rPr lang="en-US" b="1" i="1" dirty="0">
                <a:latin typeface="Times New Roman"/>
                <a:ea typeface="Calibri"/>
                <a:cs typeface="Times New Roman"/>
              </a:rPr>
              <a:t> </a:t>
            </a:r>
            <a:r>
              <a:rPr lang="ru-RU" b="1" i="1" dirty="0">
                <a:latin typeface="Times New Roman"/>
                <a:ea typeface="Calibri"/>
                <a:cs typeface="Times New Roman"/>
              </a:rPr>
              <a:t>Медицинская клиника «СОВА»</a:t>
            </a:r>
            <a:endParaRPr lang="ru-RU" b="1" dirty="0"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100" b="1" dirty="0">
              <a:solidFill>
                <a:prstClr val="black"/>
              </a:solidFill>
            </a:endParaRPr>
          </a:p>
          <a:p>
            <a:pPr algn="l">
              <a:defRPr/>
            </a:pPr>
            <a:endParaRPr lang="ru-RU" sz="1100" b="1" dirty="0">
              <a:solidFill>
                <a:prstClr val="black"/>
              </a:solidFill>
            </a:endParaRPr>
          </a:p>
          <a:p>
            <a:pPr algn="l">
              <a:defRPr/>
            </a:pPr>
            <a:endParaRPr lang="ru-RU" sz="1100" b="1" dirty="0">
              <a:solidFill>
                <a:prstClr val="black"/>
              </a:solidFill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4041636"/>
            <a:ext cx="2540305" cy="19164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8764" y="1200650"/>
            <a:ext cx="3178574" cy="2403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1907" y="1410960"/>
            <a:ext cx="3296277" cy="2481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528403">
            <a:off x="861284" y="2884153"/>
            <a:ext cx="2742819" cy="39378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84144">
            <a:off x="5923043" y="2882476"/>
            <a:ext cx="2618807" cy="40219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007626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54" y="65583"/>
            <a:ext cx="1016463" cy="1067286"/>
          </a:xfrm>
          <a:prstGeom prst="rect">
            <a:avLst/>
          </a:prstGeom>
        </p:spPr>
      </p:pic>
      <p:sp>
        <p:nvSpPr>
          <p:cNvPr id="3" name="Заголовок 1"/>
          <p:cNvSpPr txBox="1">
            <a:spLocks/>
          </p:cNvSpPr>
          <p:nvPr/>
        </p:nvSpPr>
        <p:spPr bwMode="auto">
          <a:xfrm>
            <a:off x="1087938" y="65583"/>
            <a:ext cx="7948558" cy="1067286"/>
          </a:xfrm>
          <a:prstGeom prst="rect">
            <a:avLst/>
          </a:prstGeom>
          <a:solidFill>
            <a:srgbClr val="FFFFCC"/>
          </a:solidFill>
          <a:ln w="9525" cmpd="sng">
            <a:solidFill>
              <a:schemeClr val="tx1"/>
            </a:solidFill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52400" prst="convex"/>
          </a:sp3d>
        </p:spPr>
        <p:txBody>
          <a:bodyPr lIns="108000" tIns="216000" rIns="36000" anchor="ctr">
            <a:normAutofit fontScale="85000" lnSpcReduction="10000"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100" b="1" i="1" dirty="0">
              <a:latin typeface="Times New Roman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b="1" i="1" dirty="0">
                <a:latin typeface="Times New Roman"/>
                <a:ea typeface="Calibri"/>
                <a:cs typeface="Times New Roman"/>
              </a:rPr>
              <a:t>Укрепление здоровья и улучшение трудоспособности работников</a:t>
            </a:r>
            <a:endParaRPr lang="ru-RU" b="1" dirty="0"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b="1" i="1" dirty="0">
                <a:latin typeface="Times New Roman"/>
                <a:ea typeface="Calibri"/>
                <a:cs typeface="Times New Roman"/>
              </a:rPr>
              <a:t>(«Саратовский областной центр общественного здоровья и медицинской</a:t>
            </a:r>
            <a:r>
              <a:rPr lang="en-US" b="1" i="1" dirty="0">
                <a:latin typeface="Times New Roman"/>
                <a:ea typeface="Calibri"/>
                <a:cs typeface="Times New Roman"/>
              </a:rPr>
              <a:t> </a:t>
            </a:r>
            <a:r>
              <a:rPr lang="ru-RU" b="1" i="1" dirty="0">
                <a:latin typeface="Times New Roman"/>
                <a:ea typeface="Calibri"/>
                <a:cs typeface="Times New Roman"/>
              </a:rPr>
              <a:t>профилактики»)</a:t>
            </a:r>
            <a:endParaRPr lang="ru-RU" b="1" dirty="0">
              <a:ea typeface="Calibri"/>
              <a:cs typeface="Times New Roman"/>
            </a:endParaRPr>
          </a:p>
          <a:p>
            <a:pPr algn="l">
              <a:defRPr/>
            </a:pPr>
            <a:endParaRPr lang="ru-RU" sz="1100" b="1" dirty="0">
              <a:solidFill>
                <a:prstClr val="black"/>
              </a:solidFill>
            </a:endParaRPr>
          </a:p>
          <a:p>
            <a:pPr algn="l">
              <a:defRPr/>
            </a:pPr>
            <a:endParaRPr lang="ru-RU" sz="1100" b="1" dirty="0">
              <a:solidFill>
                <a:prstClr val="black"/>
              </a:solidFill>
            </a:endParaRPr>
          </a:p>
        </p:txBody>
      </p:sp>
      <p:sp>
        <p:nvSpPr>
          <p:cNvPr id="5" name="AutoShape 2" descr="file:///E:/Users/admin/Documents/Irina/%D0%9C%D0%B0%D1%82%D0%B5%D1%80%D0%B8%D0%B0%D0%BB%20%D0%B4%D0%BB%D1%8F%20%D0%BA%D0%BE%D0%BD%D0%BA%D1%83%D1%80%D1%81%D0%B0/3.%20%D0%9C%D0%BD%D0%BE%D0%B3%D0%BE%D0%BF%D1%80%D0%BE%D1%84%D0%B8%D0%BB%D1%8C%D0%BD%D0%B0%D1%8F%20%D0%BA%D0%BB%D0%B8%D0%BD%D0%B8%D0%BA%D0%B0%20%D0%A1%D0%BE%D0%B2%D0%B0/%D0%A4%D0%BE%D1%82%D0%BE%20%D0%A1%D0%BE%D0%B2%D0%B0/b-0-RtkIOQlFAQoIe8ED7AFRxEYUolJO1ZyE5hm4sks4s_4oSt-66feQrjA6jYOF9piZOIVj9ThRvF-hl1JaWSHOCFMXfRH9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549" y="1196752"/>
            <a:ext cx="2834766" cy="3779688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3848" y="1196752"/>
            <a:ext cx="2834766" cy="3779688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1971" y="1211336"/>
            <a:ext cx="2834766" cy="3779688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3789040"/>
            <a:ext cx="2275875" cy="3034500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8104" y="3823500"/>
            <a:ext cx="2275875" cy="303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23433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862184">
            <a:off x="5697843" y="1920169"/>
            <a:ext cx="3183559" cy="41533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54" y="65583"/>
            <a:ext cx="1016463" cy="1067286"/>
          </a:xfrm>
          <a:prstGeom prst="rect">
            <a:avLst/>
          </a:prstGeom>
        </p:spPr>
      </p:pic>
      <p:sp>
        <p:nvSpPr>
          <p:cNvPr id="3" name="Заголовок 1"/>
          <p:cNvSpPr txBox="1">
            <a:spLocks/>
          </p:cNvSpPr>
          <p:nvPr/>
        </p:nvSpPr>
        <p:spPr bwMode="auto">
          <a:xfrm>
            <a:off x="1087938" y="65583"/>
            <a:ext cx="7948558" cy="1067286"/>
          </a:xfrm>
          <a:prstGeom prst="rect">
            <a:avLst/>
          </a:prstGeom>
          <a:solidFill>
            <a:srgbClr val="FFFFCC"/>
          </a:solidFill>
          <a:ln w="9525" cmpd="sng">
            <a:solidFill>
              <a:schemeClr val="tx1"/>
            </a:solidFill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52400" prst="convex"/>
          </a:sp3d>
        </p:spPr>
        <p:txBody>
          <a:bodyPr lIns="108000" tIns="216000" rIns="36000" anchor="ctr">
            <a:normAutofit fontScale="85000" lnSpcReduction="20000"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100" b="1" i="1" dirty="0">
              <a:latin typeface="Times New Roman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b="1" i="1" dirty="0">
                <a:latin typeface="Times New Roman"/>
                <a:ea typeface="Calibri"/>
                <a:cs typeface="Times New Roman"/>
              </a:rPr>
              <a:t>Консультация и проведение обследований и лабораторных</a:t>
            </a:r>
            <a:endParaRPr lang="ru-RU" b="1" dirty="0"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b="1" i="1" dirty="0">
                <a:latin typeface="Times New Roman"/>
                <a:ea typeface="Calibri"/>
                <a:cs typeface="Times New Roman"/>
              </a:rPr>
              <a:t>исследований в специализированных медицинских учреждениях </a:t>
            </a:r>
            <a:endParaRPr lang="en-US" b="1" i="1" dirty="0">
              <a:latin typeface="Times New Roman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b="1" i="1" dirty="0">
                <a:latin typeface="Times New Roman"/>
                <a:ea typeface="Calibri"/>
                <a:cs typeface="Times New Roman"/>
              </a:rPr>
              <a:t>(Клиническая больница</a:t>
            </a:r>
            <a:r>
              <a:rPr lang="en-US" b="1" i="1" dirty="0">
                <a:latin typeface="Times New Roman"/>
                <a:ea typeface="Calibri"/>
                <a:cs typeface="Times New Roman"/>
              </a:rPr>
              <a:t> </a:t>
            </a:r>
            <a:r>
              <a:rPr lang="ru-RU" b="1" i="1" dirty="0">
                <a:latin typeface="Times New Roman"/>
                <a:ea typeface="Calibri"/>
                <a:cs typeface="Times New Roman"/>
              </a:rPr>
              <a:t> им. С.Р. </a:t>
            </a:r>
            <a:r>
              <a:rPr lang="ru-RU" b="1" i="1" dirty="0" err="1">
                <a:latin typeface="Times New Roman"/>
                <a:ea typeface="Calibri"/>
                <a:cs typeface="Times New Roman"/>
              </a:rPr>
              <a:t>Миротворцева</a:t>
            </a:r>
            <a:r>
              <a:rPr lang="ru-RU" b="1" i="1" dirty="0">
                <a:latin typeface="Times New Roman"/>
                <a:ea typeface="Calibri"/>
                <a:cs typeface="Times New Roman"/>
              </a:rPr>
              <a:t>)</a:t>
            </a:r>
            <a:endParaRPr lang="ru-RU" b="1" dirty="0">
              <a:solidFill>
                <a:prstClr val="black"/>
              </a:solidFill>
            </a:endParaRPr>
          </a:p>
          <a:p>
            <a:pPr algn="l">
              <a:defRPr/>
            </a:pPr>
            <a:endParaRPr lang="ru-RU" sz="1100" b="1" dirty="0">
              <a:solidFill>
                <a:prstClr val="black"/>
              </a:solidFill>
            </a:endParaRPr>
          </a:p>
          <a:p>
            <a:pPr algn="l">
              <a:defRPr/>
            </a:pPr>
            <a:endParaRPr lang="ru-RU" sz="1100" b="1" dirty="0">
              <a:solidFill>
                <a:prstClr val="black"/>
              </a:solidFill>
            </a:endParaRPr>
          </a:p>
        </p:txBody>
      </p:sp>
      <p:sp>
        <p:nvSpPr>
          <p:cNvPr id="5" name="AutoShape 2" descr="file:///E:/Users/admin/Documents/Irina/%D0%9C%D0%B0%D1%82%D0%B5%D1%80%D0%B8%D0%B0%D0%BB%20%D0%B4%D0%BB%D1%8F%20%D0%BA%D0%BE%D0%BD%D0%BA%D1%83%D1%80%D1%81%D0%B0/3.%20%D0%9C%D0%BD%D0%BE%D0%B3%D0%BE%D0%BF%D1%80%D0%BE%D1%84%D0%B8%D0%BB%D1%8C%D0%BD%D0%B0%D1%8F%20%D0%BA%D0%BB%D0%B8%D0%BD%D0%B8%D0%BA%D0%B0%20%D0%A1%D0%BE%D0%B2%D0%B0/%D0%A4%D0%BE%D1%82%D0%BE%20%D0%A1%D0%BE%D0%B2%D0%B0/b-0-RtkIOQlFAQoIe8ED7AFRxEYUolJO1ZyE5hm4sks4s_4oSt-66feQrjA6jYOF9piZOIVj9ThRvF-hl1JaWSHOCFMXfRH9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957730">
            <a:off x="344775" y="1390081"/>
            <a:ext cx="3170569" cy="4077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978058">
            <a:off x="3113899" y="1305832"/>
            <a:ext cx="3184378" cy="40914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925569">
            <a:off x="2897650" y="4220003"/>
            <a:ext cx="2732409" cy="26545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97059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54" y="65583"/>
            <a:ext cx="1016463" cy="1067286"/>
          </a:xfrm>
          <a:prstGeom prst="rect">
            <a:avLst/>
          </a:prstGeom>
        </p:spPr>
      </p:pic>
      <p:sp>
        <p:nvSpPr>
          <p:cNvPr id="3" name="Заголовок 1"/>
          <p:cNvSpPr txBox="1">
            <a:spLocks/>
          </p:cNvSpPr>
          <p:nvPr/>
        </p:nvSpPr>
        <p:spPr bwMode="auto">
          <a:xfrm>
            <a:off x="1087938" y="65583"/>
            <a:ext cx="7948558" cy="1067286"/>
          </a:xfrm>
          <a:prstGeom prst="rect">
            <a:avLst/>
          </a:prstGeom>
          <a:solidFill>
            <a:srgbClr val="FFFFCC"/>
          </a:solidFill>
          <a:ln w="9525" cmpd="sng">
            <a:solidFill>
              <a:schemeClr val="tx1"/>
            </a:solidFill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52400" prst="convex"/>
          </a:sp3d>
        </p:spPr>
        <p:txBody>
          <a:bodyPr lIns="108000" tIns="216000" rIns="36000" anchor="ctr">
            <a:normAutofit lnSpcReduction="10000"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100" b="1" i="1" dirty="0">
              <a:latin typeface="Times New Roman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b="1" i="1" dirty="0">
                <a:latin typeface="Times New Roman"/>
                <a:ea typeface="Calibri"/>
                <a:cs typeface="Times New Roman"/>
              </a:rPr>
              <a:t>Организация отдыха работников в</a:t>
            </a:r>
            <a:r>
              <a:rPr lang="en-US" b="1" i="1" dirty="0">
                <a:latin typeface="Times New Roman"/>
                <a:ea typeface="Calibri"/>
                <a:cs typeface="Times New Roman"/>
              </a:rPr>
              <a:t> </a:t>
            </a:r>
            <a:r>
              <a:rPr lang="ru-RU" b="1" i="1" dirty="0">
                <a:latin typeface="Times New Roman"/>
                <a:ea typeface="Calibri"/>
                <a:cs typeface="Times New Roman"/>
              </a:rPr>
              <a:t>спортивно-научном 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b="1" i="1" dirty="0">
                <a:latin typeface="Times New Roman"/>
                <a:ea typeface="Calibri"/>
                <a:cs typeface="Times New Roman"/>
              </a:rPr>
              <a:t>центре (СНЦ)</a:t>
            </a:r>
            <a:r>
              <a:rPr lang="en-US" b="1" i="1" dirty="0">
                <a:latin typeface="Times New Roman"/>
                <a:ea typeface="Calibri"/>
                <a:cs typeface="Times New Roman"/>
              </a:rPr>
              <a:t> </a:t>
            </a:r>
            <a:r>
              <a:rPr lang="ru-RU" b="1" i="1" dirty="0">
                <a:latin typeface="Times New Roman"/>
                <a:ea typeface="Calibri"/>
                <a:cs typeface="Times New Roman"/>
              </a:rPr>
              <a:t>«Политехник</a:t>
            </a:r>
            <a:endParaRPr lang="ru-RU" b="1" dirty="0">
              <a:solidFill>
                <a:prstClr val="black"/>
              </a:solidFill>
            </a:endParaRPr>
          </a:p>
          <a:p>
            <a:pPr algn="l">
              <a:defRPr/>
            </a:pPr>
            <a:endParaRPr lang="ru-RU" sz="1100" b="1" dirty="0">
              <a:solidFill>
                <a:prstClr val="black"/>
              </a:solidFill>
            </a:endParaRPr>
          </a:p>
          <a:p>
            <a:pPr algn="l">
              <a:defRPr/>
            </a:pPr>
            <a:endParaRPr lang="ru-RU" sz="1100" b="1" dirty="0">
              <a:solidFill>
                <a:prstClr val="black"/>
              </a:solidFill>
            </a:endParaRPr>
          </a:p>
        </p:txBody>
      </p:sp>
      <p:sp>
        <p:nvSpPr>
          <p:cNvPr id="5" name="AutoShape 2" descr="file:///E:/Users/admin/Documents/Irina/%D0%9C%D0%B0%D1%82%D0%B5%D1%80%D0%B8%D0%B0%D0%BB%20%D0%B4%D0%BB%D1%8F%20%D0%BA%D0%BE%D0%BD%D0%BA%D1%83%D1%80%D1%81%D0%B0/3.%20%D0%9C%D0%BD%D0%BE%D0%B3%D0%BE%D0%BF%D1%80%D0%BE%D1%84%D0%B8%D0%BB%D1%8C%D0%BD%D0%B0%D1%8F%20%D0%BA%D0%BB%D0%B8%D0%BD%D0%B8%D0%BA%D0%B0%20%D0%A1%D0%BE%D0%B2%D0%B0/%D0%A4%D0%BE%D1%82%D0%BE%20%D0%A1%D0%BE%D0%B2%D0%B0/b-0-RtkIOQlFAQoIe8ED7AFRxEYUolJO1ZyE5hm4sks4s_4oSt-66feQrjA6jYOF9piZOIVj9ThRvF-hl1JaWSHOCFMXfRH9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7548" y="4012955"/>
            <a:ext cx="4060639" cy="2706035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6753" y="1314069"/>
            <a:ext cx="4362231" cy="2907019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25" y="1258484"/>
            <a:ext cx="4387442" cy="3023222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37" y="4581128"/>
            <a:ext cx="3388830" cy="2276871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0274" y="3284984"/>
            <a:ext cx="3672408" cy="2349768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6496012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54" y="65583"/>
            <a:ext cx="1016463" cy="1067286"/>
          </a:xfrm>
          <a:prstGeom prst="rect">
            <a:avLst/>
          </a:prstGeom>
        </p:spPr>
      </p:pic>
      <p:sp>
        <p:nvSpPr>
          <p:cNvPr id="5" name="AutoShape 2" descr="file:///E:/Users/admin/Documents/Irina/%D0%9C%D0%B0%D1%82%D0%B5%D1%80%D0%B8%D0%B0%D0%BB%20%D0%B4%D0%BB%D1%8F%20%D0%BA%D0%BE%D0%BD%D0%BA%D1%83%D1%80%D1%81%D0%B0/3.%20%D0%9C%D0%BD%D0%BE%D0%B3%D0%BE%D0%BF%D1%80%D0%BE%D1%84%D0%B8%D0%BB%D1%8C%D0%BD%D0%B0%D1%8F%20%D0%BA%D0%BB%D0%B8%D0%BD%D0%B8%D0%BA%D0%B0%20%D0%A1%D0%BE%D0%B2%D0%B0/%D0%A4%D0%BE%D1%82%D0%BE%20%D0%A1%D0%BE%D0%B2%D0%B0/b-0-RtkIOQlFAQoIe8ED7AFRxEYUolJO1ZyE5hm4sks4s_4oSt-66feQrjA6jYOF9piZOIVj9ThRvF-hl1JaWSHOCFMXfRH9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9194" y="4189550"/>
            <a:ext cx="3718030" cy="2479171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524" y="1412776"/>
            <a:ext cx="3302883" cy="2202352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4088" y="1412776"/>
            <a:ext cx="3484482" cy="2613361"/>
          </a:xfrm>
          <a:prstGeom prst="rect">
            <a:avLst/>
          </a:prstGeom>
        </p:spPr>
      </p:pic>
      <p:sp>
        <p:nvSpPr>
          <p:cNvPr id="21" name="Заголовок 1"/>
          <p:cNvSpPr txBox="1">
            <a:spLocks/>
          </p:cNvSpPr>
          <p:nvPr/>
        </p:nvSpPr>
        <p:spPr bwMode="auto">
          <a:xfrm>
            <a:off x="1087938" y="65583"/>
            <a:ext cx="7948558" cy="1067286"/>
          </a:xfrm>
          <a:prstGeom prst="rect">
            <a:avLst/>
          </a:prstGeom>
          <a:solidFill>
            <a:srgbClr val="FFFFCC"/>
          </a:solidFill>
          <a:ln w="9525" cmpd="sng">
            <a:solidFill>
              <a:schemeClr val="tx1"/>
            </a:solidFill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52400" prst="convex"/>
          </a:sp3d>
        </p:spPr>
        <p:txBody>
          <a:bodyPr lIns="108000" tIns="216000" rIns="36000" anchor="ctr">
            <a:norm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100" b="1" i="1" dirty="0">
              <a:latin typeface="Times New Roman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b="1" i="1" dirty="0">
                <a:latin typeface="Times New Roman"/>
                <a:ea typeface="Calibri"/>
                <a:cs typeface="Times New Roman"/>
              </a:rPr>
              <a:t>Участие работников</a:t>
            </a:r>
            <a:r>
              <a:rPr lang="en-US" b="1" i="1" dirty="0">
                <a:latin typeface="Times New Roman"/>
                <a:ea typeface="Calibri"/>
                <a:cs typeface="Times New Roman"/>
              </a:rPr>
              <a:t> </a:t>
            </a:r>
            <a:r>
              <a:rPr lang="ru-RU" b="1" i="1" dirty="0">
                <a:latin typeface="Times New Roman"/>
                <a:ea typeface="Calibri"/>
                <a:cs typeface="Times New Roman"/>
              </a:rPr>
              <a:t> в межвузовской</a:t>
            </a:r>
            <a:r>
              <a:rPr lang="en-US" b="1" i="1" dirty="0">
                <a:latin typeface="Times New Roman"/>
                <a:ea typeface="Calibri"/>
                <a:cs typeface="Times New Roman"/>
              </a:rPr>
              <a:t> </a:t>
            </a:r>
            <a:r>
              <a:rPr lang="ru-RU" b="1" i="1" dirty="0">
                <a:latin typeface="Times New Roman"/>
                <a:ea typeface="Calibri"/>
                <a:cs typeface="Times New Roman"/>
              </a:rPr>
              <a:t>спартакиаде</a:t>
            </a:r>
            <a:endParaRPr lang="ru-RU" b="1" dirty="0">
              <a:ea typeface="Calibri"/>
              <a:cs typeface="Times New Roman"/>
            </a:endParaRPr>
          </a:p>
          <a:p>
            <a:pPr algn="l">
              <a:defRPr/>
            </a:pPr>
            <a:endParaRPr lang="ru-RU" sz="1100" b="1" dirty="0">
              <a:solidFill>
                <a:prstClr val="black"/>
              </a:solidFill>
            </a:endParaRPr>
          </a:p>
          <a:p>
            <a:pPr algn="l">
              <a:defRPr/>
            </a:pPr>
            <a:endParaRPr lang="ru-RU" sz="1100" b="1" dirty="0">
              <a:solidFill>
                <a:prstClr val="black"/>
              </a:solidFill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2965" y="3052206"/>
            <a:ext cx="2445754" cy="3668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65435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54" y="65583"/>
            <a:ext cx="1016463" cy="1067286"/>
          </a:xfrm>
          <a:prstGeom prst="rect">
            <a:avLst/>
          </a:prstGeom>
        </p:spPr>
      </p:pic>
      <p:sp>
        <p:nvSpPr>
          <p:cNvPr id="5" name="AutoShape 2" descr="file:///E:/Users/admin/Documents/Irina/%D0%9C%D0%B0%D1%82%D0%B5%D1%80%D0%B8%D0%B0%D0%BB%20%D0%B4%D0%BB%D1%8F%20%D0%BA%D0%BE%D0%BD%D0%BA%D1%83%D1%80%D1%81%D0%B0/3.%20%D0%9C%D0%BD%D0%BE%D0%B3%D0%BE%D0%BF%D1%80%D0%BE%D1%84%D0%B8%D0%BB%D1%8C%D0%BD%D0%B0%D1%8F%20%D0%BA%D0%BB%D0%B8%D0%BD%D0%B8%D0%BA%D0%B0%20%D0%A1%D0%BE%D0%B2%D0%B0/%D0%A4%D0%BE%D1%82%D0%BE%20%D0%A1%D0%BE%D0%B2%D0%B0/b-0-RtkIOQlFAQoIe8ED7AFRxEYUolJO1ZyE5hm4sks4s_4oSt-66feQrjA6jYOF9piZOIVj9ThRvF-hl1JaWSHOCFMXfRH9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1" name="Заголовок 1"/>
          <p:cNvSpPr txBox="1">
            <a:spLocks/>
          </p:cNvSpPr>
          <p:nvPr/>
        </p:nvSpPr>
        <p:spPr bwMode="auto">
          <a:xfrm>
            <a:off x="1087938" y="65583"/>
            <a:ext cx="7948558" cy="1067286"/>
          </a:xfrm>
          <a:prstGeom prst="rect">
            <a:avLst/>
          </a:prstGeom>
          <a:solidFill>
            <a:srgbClr val="FFFFCC"/>
          </a:solidFill>
          <a:ln w="9525" cmpd="sng">
            <a:solidFill>
              <a:schemeClr val="tx1"/>
            </a:solidFill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52400" prst="convex"/>
          </a:sp3d>
        </p:spPr>
        <p:txBody>
          <a:bodyPr lIns="108000" tIns="216000" rIns="36000" anchor="ctr">
            <a:normAutofit lnSpcReduction="10000"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100" b="1" i="1" dirty="0">
              <a:latin typeface="Times New Roman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b="1" i="1" dirty="0">
                <a:latin typeface="Times New Roman"/>
                <a:ea typeface="Calibri"/>
                <a:cs typeface="Times New Roman"/>
              </a:rPr>
              <a:t>Участие работников</a:t>
            </a:r>
            <a:r>
              <a:rPr lang="en-US" b="1" i="1" dirty="0">
                <a:latin typeface="Times New Roman"/>
                <a:ea typeface="Calibri"/>
                <a:cs typeface="Times New Roman"/>
              </a:rPr>
              <a:t> </a:t>
            </a:r>
            <a:r>
              <a:rPr lang="ru-RU" b="1" i="1" dirty="0">
                <a:latin typeface="Times New Roman"/>
                <a:ea typeface="Calibri"/>
                <a:cs typeface="Times New Roman"/>
              </a:rPr>
              <a:t>в лично-командном первенстве 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b="1" i="1" dirty="0">
                <a:latin typeface="Times New Roman"/>
                <a:ea typeface="Calibri"/>
                <a:cs typeface="Times New Roman"/>
              </a:rPr>
              <a:t>по лыжным гонкам</a:t>
            </a:r>
            <a:endParaRPr lang="ru-RU" b="1" dirty="0">
              <a:ea typeface="Calibri"/>
              <a:cs typeface="Times New Roman"/>
            </a:endParaRPr>
          </a:p>
          <a:p>
            <a:pPr algn="l">
              <a:defRPr/>
            </a:pPr>
            <a:endParaRPr lang="ru-RU" sz="1100" b="1" dirty="0">
              <a:solidFill>
                <a:prstClr val="black"/>
              </a:solidFill>
            </a:endParaRPr>
          </a:p>
          <a:p>
            <a:pPr algn="l">
              <a:defRPr/>
            </a:pPr>
            <a:endParaRPr lang="ru-RU" sz="1100" b="1" dirty="0">
              <a:solidFill>
                <a:prstClr val="black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793" y="1340768"/>
            <a:ext cx="4068631" cy="271295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000" y="3489736"/>
            <a:ext cx="4848064" cy="322730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7240" y="1388507"/>
            <a:ext cx="3810000" cy="253746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1960" y="4053719"/>
            <a:ext cx="3675280" cy="2447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94672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54" y="65583"/>
            <a:ext cx="1016463" cy="1067286"/>
          </a:xfrm>
          <a:prstGeom prst="rect">
            <a:avLst/>
          </a:prstGeom>
        </p:spPr>
      </p:pic>
      <p:sp>
        <p:nvSpPr>
          <p:cNvPr id="5" name="AutoShape 2" descr="file:///E:/Users/admin/Documents/Irina/%D0%9C%D0%B0%D1%82%D0%B5%D1%80%D0%B8%D0%B0%D0%BB%20%D0%B4%D0%BB%D1%8F%20%D0%BA%D0%BE%D0%BD%D0%BA%D1%83%D1%80%D1%81%D0%B0/3.%20%D0%9C%D0%BD%D0%BE%D0%B3%D0%BE%D0%BF%D1%80%D0%BE%D1%84%D0%B8%D0%BB%D1%8C%D0%BD%D0%B0%D1%8F%20%D0%BA%D0%BB%D0%B8%D0%BD%D0%B8%D0%BA%D0%B0%20%D0%A1%D0%BE%D0%B2%D0%B0/%D0%A4%D0%BE%D1%82%D0%BE%20%D0%A1%D0%BE%D0%B2%D0%B0/b-0-RtkIOQlFAQoIe8ED7AFRxEYUolJO1ZyE5hm4sks4s_4oSt-66feQrjA6jYOF9piZOIVj9ThRvF-hl1JaWSHOCFMXfRH9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1" name="Заголовок 1"/>
          <p:cNvSpPr txBox="1">
            <a:spLocks/>
          </p:cNvSpPr>
          <p:nvPr/>
        </p:nvSpPr>
        <p:spPr bwMode="auto">
          <a:xfrm>
            <a:off x="1087938" y="65583"/>
            <a:ext cx="7948558" cy="1067286"/>
          </a:xfrm>
          <a:prstGeom prst="rect">
            <a:avLst/>
          </a:prstGeom>
          <a:solidFill>
            <a:srgbClr val="FFFFCC"/>
          </a:solidFill>
          <a:ln w="9525" cmpd="sng">
            <a:solidFill>
              <a:schemeClr val="tx1"/>
            </a:solidFill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52400" prst="convex"/>
          </a:sp3d>
        </p:spPr>
        <p:txBody>
          <a:bodyPr lIns="108000" tIns="216000" rIns="36000" anchor="ctr">
            <a:normAutofit lnSpcReduction="10000"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100" b="1" i="1" dirty="0">
              <a:latin typeface="Times New Roman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b="1" i="1" dirty="0">
                <a:latin typeface="Times New Roman"/>
                <a:ea typeface="Calibri"/>
                <a:cs typeface="Times New Roman"/>
              </a:rPr>
              <a:t>Активный отдых, организация экскурсий и туристических 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b="1" i="1" dirty="0">
                <a:latin typeface="Times New Roman"/>
                <a:ea typeface="Calibri"/>
                <a:cs typeface="Times New Roman"/>
              </a:rPr>
              <a:t>поездок по РФ</a:t>
            </a:r>
            <a:endParaRPr lang="ru-RU" b="1" dirty="0">
              <a:ea typeface="Calibri"/>
              <a:cs typeface="Times New Roman"/>
            </a:endParaRPr>
          </a:p>
          <a:p>
            <a:pPr algn="l">
              <a:defRPr/>
            </a:pPr>
            <a:endParaRPr lang="ru-RU" sz="1100" b="1" dirty="0">
              <a:solidFill>
                <a:prstClr val="black"/>
              </a:solidFill>
            </a:endParaRPr>
          </a:p>
          <a:p>
            <a:pPr algn="l">
              <a:defRPr/>
            </a:pPr>
            <a:endParaRPr lang="ru-RU" sz="1100" b="1" dirty="0">
              <a:solidFill>
                <a:prstClr val="black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587" y="1241891"/>
            <a:ext cx="4331405" cy="3248554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3705" y="1241891"/>
            <a:ext cx="3425459" cy="2293076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8026" y="2808431"/>
            <a:ext cx="3935870" cy="2634757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575" y="4077072"/>
            <a:ext cx="4098350" cy="2732233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4974" y="4641692"/>
            <a:ext cx="3342919" cy="2228613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97653951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361</TotalTime>
  <Words>244</Words>
  <Application>Microsoft Office PowerPoint</Application>
  <PresentationFormat>Экран (4:3)</PresentationFormat>
  <Paragraphs>112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diakov.net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 Windows</dc:creator>
  <cp:lastModifiedBy>Мохнев Василий Александрович</cp:lastModifiedBy>
  <cp:revision>36</cp:revision>
  <dcterms:created xsi:type="dcterms:W3CDTF">2022-09-07T19:53:31Z</dcterms:created>
  <dcterms:modified xsi:type="dcterms:W3CDTF">2023-03-20T12:18:22Z</dcterms:modified>
</cp:coreProperties>
</file>