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5" r:id="rId6"/>
    <p:sldId id="267" r:id="rId7"/>
    <p:sldId id="263" r:id="rId8"/>
    <p:sldId id="262" r:id="rId9"/>
    <p:sldId id="266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2" clrIdx="0">
    <p:extLst>
      <p:ext uri="{19B8F6BF-5375-455C-9EA6-DF929625EA0E}">
        <p15:presenceInfo xmlns:p15="http://schemas.microsoft.com/office/powerpoint/2012/main" userId="Пользова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530A"/>
    <a:srgbClr val="D417D9"/>
    <a:srgbClr val="F99107"/>
    <a:srgbClr val="FF6600"/>
    <a:srgbClr val="FABA06"/>
    <a:srgbClr val="F37B0D"/>
    <a:srgbClr val="AF1F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>
      <p:cViewPr varScale="1">
        <p:scale>
          <a:sx n="77" d="100"/>
          <a:sy n="77" d="100"/>
        </p:scale>
        <p:origin x="55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81A9D1-9863-4FEE-9E2E-D676DCE76C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CA747E6-B572-4F22-BD21-CCF2D4DB04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50911D-9B63-4D77-AA13-CA5575080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616DF-DA25-4D8C-AC34-AD14C25E8BCB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0740489-7670-4C18-92DE-7D75FF5C9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5B5B1A-91C4-45DF-8341-AE3078480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6C8B7-D198-4006-8926-5338B4599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941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96CE08-CA69-4FBF-A472-1A0D7F5979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B7C1ADA-C742-44A6-B4BD-20BA6D12FC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418DF36-D5DE-4726-A458-A317AC52F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616DF-DA25-4D8C-AC34-AD14C25E8BCB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E268F75-1876-4567-8232-219CD26F5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1BAB52-EE0B-45A5-8CD1-810B62530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6C8B7-D198-4006-8926-5338B4599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530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9413229-B37A-4C4F-B267-A9CE1420E3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397087E-689B-40FC-B693-D9C174AAE3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BD48D6-35BE-453B-BB52-B79F528C8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616DF-DA25-4D8C-AC34-AD14C25E8BCB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21ADB1-A9AE-4468-86B4-8DD8990B0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1B856E-96F1-4629-B89B-FD08DF934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6C8B7-D198-4006-8926-5338B4599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085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237E3A-72FB-47C6-86CC-47D1125E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936FE2-726C-4F96-9C32-FACBF2600A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343027-2DD2-4B77-A04E-C83A27F08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616DF-DA25-4D8C-AC34-AD14C25E8BCB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43552BE-A602-4209-8F64-5EFF1D64B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847658-1B57-442C-AD22-88A2ED04D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6C8B7-D198-4006-8926-5338B4599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763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3C0AD0-711C-44E6-A243-C36774DB8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7329DA-61CB-4864-8123-1700C2E055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FB05E85-C28E-4EDC-8442-899308CD2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616DF-DA25-4D8C-AC34-AD14C25E8BCB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FF43132-829F-422C-B64F-FB4CD9768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29A457-F953-4556-80A4-D77AD1F81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6C8B7-D198-4006-8926-5338B4599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453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7CAA8C-30BB-4C8B-A7FF-F4C8D4B7F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17438C-CBE7-4961-9524-393081C6F3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E615D00-F064-4B2F-8B14-963BA6F111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E60C6BC-BF18-4CE2-84FE-BBFAB0430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616DF-DA25-4D8C-AC34-AD14C25E8BCB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10A2184-B5E6-4A61-A189-86BC96997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87B1A4E-DDCF-4F28-BA6F-15FE8614D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6C8B7-D198-4006-8926-5338B4599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661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7C8673-D529-4ADB-99C7-94A107600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20AD787-9FD4-4636-AAEE-62D39E8BC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0694BB1-8D77-4CD0-B355-C576300719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63B639D-F1EF-4CB7-8094-CC5A10733D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5CCF71E-77D6-4F45-8455-B15735E212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55A28C5-9F50-4F73-881B-B3F92160F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616DF-DA25-4D8C-AC34-AD14C25E8BCB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7C0B213-DD85-4943-99EB-6FCAA2312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4AFF623-8D9B-48E7-8BA3-216AE0B7D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6C8B7-D198-4006-8926-5338B4599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630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97B60D-ABC0-4255-9FBC-D60A50B05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F659B78-4738-4F02-9F97-CBE6A5F76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616DF-DA25-4D8C-AC34-AD14C25E8BCB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36413A0-C316-45C6-A8A5-328BD726D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62054F6-8759-44CE-A41D-A7A8B78DC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6C8B7-D198-4006-8926-5338B4599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828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080F996-7FE1-4424-A99B-3B5BF8C1E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616DF-DA25-4D8C-AC34-AD14C25E8BCB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A4C35AC-A393-45AF-B972-84FCEDD90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9D2AA62-DB72-4AEE-A3BB-BFF7DED0E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6C8B7-D198-4006-8926-5338B4599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338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57172C-FA14-4149-AF88-218B88AE5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9AA1AF-0C6E-4642-815F-2D5D189265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3BB6CA7-EEAA-4D42-A14B-FC2EB8CEAA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EAB86D8-A4FB-4209-B1A6-3DBEAAD34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616DF-DA25-4D8C-AC34-AD14C25E8BCB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7F5AC76-BE4C-4BF8-9838-005B15CD3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7A22208-C5A6-4D3E-A39F-449E42D55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6C8B7-D198-4006-8926-5338B4599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619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578D62-488F-4762-B2CE-056D21AA7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2E32680-E522-43CA-BBC1-B19F5D1A2B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95A4063-D3C7-4A85-9097-C9D4CED1F5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476BD85-2994-4ED4-B5A5-210A5365D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616DF-DA25-4D8C-AC34-AD14C25E8BCB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E075592-EF50-45B0-8012-77EF10D10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7045642-4964-4133-B5D4-032350CDC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6C8B7-D198-4006-8926-5338B4599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659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7CA939-929E-4E02-BC6F-1E12E8CC5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A8C1949-B986-464E-A0AB-6AC64EFFC3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EBF0629-28BF-4E38-83E5-76EF33B0B8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4616DF-DA25-4D8C-AC34-AD14C25E8BCB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BFC2BA-A37D-4BD3-A34F-9136FCE933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9C4C64-5389-4B5A-8249-5BB1037974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6C8B7-D198-4006-8926-5338B4599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709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wall-176876796_603" TargetMode="External"/><Relationship Id="rId13" Type="http://schemas.openxmlformats.org/officeDocument/2006/relationships/image" Target="../media/image79.png"/><Relationship Id="rId18" Type="http://schemas.openxmlformats.org/officeDocument/2006/relationships/image" Target="../media/image84.png"/><Relationship Id="rId3" Type="http://schemas.openxmlformats.org/officeDocument/2006/relationships/hyperlink" Target="https://cheleesh-shagonar.rtyva.ru/" TargetMode="External"/><Relationship Id="rId21" Type="http://schemas.openxmlformats.org/officeDocument/2006/relationships/image" Target="../media/image87.png"/><Relationship Id="rId7" Type="http://schemas.openxmlformats.org/officeDocument/2006/relationships/hyperlink" Target="https://vk.com/wall-176876796_246" TargetMode="External"/><Relationship Id="rId12" Type="http://schemas.openxmlformats.org/officeDocument/2006/relationships/image" Target="../media/image78.png"/><Relationship Id="rId17" Type="http://schemas.openxmlformats.org/officeDocument/2006/relationships/image" Target="../media/image83.png"/><Relationship Id="rId2" Type="http://schemas.openxmlformats.org/officeDocument/2006/relationships/image" Target="../media/image1.jpeg"/><Relationship Id="rId16" Type="http://schemas.openxmlformats.org/officeDocument/2006/relationships/image" Target="../media/image82.png"/><Relationship Id="rId20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k.com/wall-176876796_233" TargetMode="External"/><Relationship Id="rId11" Type="http://schemas.openxmlformats.org/officeDocument/2006/relationships/hyperlink" Target="https://vk.com/wall-176876796_692" TargetMode="External"/><Relationship Id="rId5" Type="http://schemas.openxmlformats.org/officeDocument/2006/relationships/hyperlink" Target="https://vk.com/wall-176876796_232" TargetMode="External"/><Relationship Id="rId15" Type="http://schemas.openxmlformats.org/officeDocument/2006/relationships/image" Target="../media/image81.png"/><Relationship Id="rId10" Type="http://schemas.openxmlformats.org/officeDocument/2006/relationships/hyperlink" Target="https://vk.com/wall-176876796_688" TargetMode="External"/><Relationship Id="rId19" Type="http://schemas.openxmlformats.org/officeDocument/2006/relationships/image" Target="../media/image85.png"/><Relationship Id="rId4" Type="http://schemas.openxmlformats.org/officeDocument/2006/relationships/hyperlink" Target="https://vk.com/club176876796" TargetMode="External"/><Relationship Id="rId9" Type="http://schemas.openxmlformats.org/officeDocument/2006/relationships/hyperlink" Target="https://vk.com/wall-38636573_28980" TargetMode="External"/><Relationship Id="rId14" Type="http://schemas.openxmlformats.org/officeDocument/2006/relationships/image" Target="../media/image8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g"/><Relationship Id="rId7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11" Type="http://schemas.openxmlformats.org/officeDocument/2006/relationships/image" Target="../media/image17.pn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5" Type="http://schemas.openxmlformats.org/officeDocument/2006/relationships/image" Target="../media/image5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8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12" Type="http://schemas.openxmlformats.org/officeDocument/2006/relationships/image" Target="../media/image6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66.png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71.png"/><Relationship Id="rId10" Type="http://schemas.openxmlformats.org/officeDocument/2006/relationships/image" Target="../media/image76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3E040DA-A8EF-4D8C-8BDC-3F97CFE78E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019"/>
            <a:ext cx="12192000" cy="6831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0F159F-E3F4-4B2C-BF19-B9B4026AF8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0204" y="219261"/>
            <a:ext cx="7345180" cy="1501603"/>
          </a:xfrm>
        </p:spPr>
        <p:txBody>
          <a:bodyPr>
            <a:normAutofit/>
          </a:bodyPr>
          <a:lstStyle/>
          <a:p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Корпоративная программа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крепления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доровья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b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работников Первичной Профсоюзной Организации </a:t>
            </a:r>
            <a:b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МАДОО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етский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сад  № 4 «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Челээш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» г. Шагонар Улуг-Хемского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ожууна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Республики Тыва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2D91C7-EBE6-454F-938D-BE0A80EFBBF7}"/>
              </a:ext>
            </a:extLst>
          </p:cNvPr>
          <p:cNvSpPr txBox="1"/>
          <p:nvPr/>
        </p:nvSpPr>
        <p:spPr>
          <a:xfrm>
            <a:off x="9300776" y="6341437"/>
            <a:ext cx="2832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i="1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F53A832-104E-4E98-AF27-157114A8DA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7940" y="2639260"/>
            <a:ext cx="7002049" cy="3235447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8B2021E-00A0-46F5-BA87-755E6AF7B818}"/>
              </a:ext>
            </a:extLst>
          </p:cNvPr>
          <p:cNvSpPr/>
          <p:nvPr/>
        </p:nvSpPr>
        <p:spPr>
          <a:xfrm>
            <a:off x="2379945" y="2267211"/>
            <a:ext cx="7352778" cy="513880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9840612"/>
              </a:avLst>
            </a:prstTxWarp>
            <a:spAutoFit/>
          </a:bodyPr>
          <a:lstStyle/>
          <a:p>
            <a:pPr algn="ctr"/>
            <a:r>
              <a:rPr lang="ru-RU" sz="7200" b="0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«</a:t>
            </a:r>
            <a:r>
              <a:rPr lang="ru-RU" sz="72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Радуга</a:t>
            </a:r>
            <a:r>
              <a:rPr lang="ru-RU" sz="7200" b="0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7200" b="0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здоровья»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65C67AD-DFB0-4F2D-BD50-B6437864F1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91" y="145810"/>
            <a:ext cx="3143250" cy="1657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19A466B-BCBC-4F5E-9D6E-18CB6656B6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4971" y="33019"/>
            <a:ext cx="180022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5218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82A47A60-0B34-4632-A55F-E4747D6167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69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CA1F0ED-568D-46B1-B56E-D9E1C3616992}"/>
              </a:ext>
            </a:extLst>
          </p:cNvPr>
          <p:cNvSpPr txBox="1"/>
          <p:nvPr/>
        </p:nvSpPr>
        <p:spPr>
          <a:xfrm>
            <a:off x="1389910" y="186618"/>
            <a:ext cx="9472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C0000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Достижения нашего коллектива МАДОО №4 «</a:t>
            </a:r>
            <a:r>
              <a:rPr lang="ru-RU" sz="2400" b="1" i="1" dirty="0" err="1">
                <a:solidFill>
                  <a:srgbClr val="C0000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Челээш</a:t>
            </a:r>
            <a:r>
              <a:rPr lang="ru-RU" sz="2400" b="1" i="1" dirty="0">
                <a:solidFill>
                  <a:srgbClr val="C0000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» г. Шагонар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BDCC86-59DF-49D3-80A1-37B3D0D32A2B}"/>
              </a:ext>
            </a:extLst>
          </p:cNvPr>
          <p:cNvSpPr txBox="1"/>
          <p:nvPr/>
        </p:nvSpPr>
        <p:spPr>
          <a:xfrm>
            <a:off x="404324" y="3330578"/>
            <a:ext cx="11463453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Microsoft JhengHei UI" panose="020B0604030504040204" pitchFamily="34" charset="-120"/>
                <a:cs typeface="Times New Roman" panose="02020603050405020304" pitchFamily="18" charset="0"/>
              </a:rPr>
              <a:t>ПОЛЕЗНЫЕ ССЫЛКИ: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Microsoft JhengHei UI" panose="020B0604030504040204" pitchFamily="34" charset="-120"/>
                <a:cs typeface="Times New Roman" panose="02020603050405020304" pitchFamily="18" charset="0"/>
              </a:rPr>
              <a:t>Официальный сайт МАДОО №4 «</a:t>
            </a:r>
            <a:r>
              <a:rPr lang="ru-RU" sz="1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Microsoft JhengHei UI" panose="020B0604030504040204" pitchFamily="34" charset="-120"/>
                <a:cs typeface="Times New Roman" panose="02020603050405020304" pitchFamily="18" charset="0"/>
              </a:rPr>
              <a:t>Челээш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Microsoft JhengHei UI" panose="020B0604030504040204" pitchFamily="34" charset="-120"/>
                <a:cs typeface="Times New Roman" panose="02020603050405020304" pitchFamily="18" charset="0"/>
              </a:rPr>
              <a:t>» </a:t>
            </a:r>
            <a:r>
              <a:rPr lang="en-US" sz="1400" b="0" i="0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https://cheleesh-shagonar.rtyva.ru</a:t>
            </a: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Microsoft JhengHei UI" panose="020B0604030504040204" pitchFamily="34" charset="-120"/>
                <a:cs typeface="Times New Roman" panose="02020603050405020304" pitchFamily="18" charset="0"/>
              </a:rPr>
              <a:t>Официальная страница </a:t>
            </a:r>
            <a:r>
              <a:rPr lang="ru-RU" sz="1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Microsoft JhengHei UI" panose="020B0604030504040204" pitchFamily="34" charset="-120"/>
                <a:cs typeface="Times New Roman" panose="02020603050405020304" pitchFamily="18" charset="0"/>
              </a:rPr>
              <a:t>Вконтакте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Microsoft JhengHei U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n-US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https://vk.com/club176876796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ea typeface="Microsoft JhengHei UI" panose="020B0604030504040204" pitchFamily="34" charset="-12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Microsoft JhengHei UI" panose="020B0604030504040204" pitchFamily="34" charset="-120"/>
                <a:cs typeface="Times New Roman" panose="02020603050405020304" pitchFamily="18" charset="0"/>
              </a:rPr>
              <a:t>Тематические недели ЗОЖ </a:t>
            </a:r>
            <a:r>
              <a:rPr lang="en-US" sz="1400" b="0" i="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https://vk.com/wall-176876796_232</a:t>
            </a:r>
            <a:endParaRPr lang="ru-RU" sz="1400" b="0" i="0" u="sng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0" i="0" u="sng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https://vk.com/wall-176876796_233</a:t>
            </a:r>
            <a:endParaRPr lang="ru-RU" sz="1400" b="0" i="0" u="sng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0" i="0" u="sng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https://vk.com/wall-176876796_246</a:t>
            </a:r>
            <a:endParaRPr lang="ru-RU" sz="1400" b="0" i="0" u="sng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0" i="0" u="sng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https://vk.com/wall-176876796_687</a:t>
            </a:r>
            <a:endParaRPr lang="ru-RU" sz="1400" b="0" i="0" u="sng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Microsoft JhengHei UI" panose="020B0604030504040204" pitchFamily="34" charset="-120"/>
                <a:cs typeface="Times New Roman" panose="02020603050405020304" pitchFamily="18" charset="0"/>
              </a:rPr>
              <a:t>Второе место в </a:t>
            </a:r>
            <a:r>
              <a:rPr lang="ru-RU" sz="1400" b="0" i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фестивале «Виват, Таланты – 2022» Общероссийского конкурса Профсоюза образования «С чего начинается Родина...» </a:t>
            </a:r>
            <a:r>
              <a:rPr lang="en-US" sz="1400" b="0" i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https://vk.com/wall-176876796_603</a:t>
            </a:r>
            <a:endParaRPr lang="ru-RU" sz="1400" b="0" i="0" dirty="0">
              <a:solidFill>
                <a:schemeClr val="tx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Microsoft JhengHei UI" panose="020B0604030504040204" pitchFamily="34" charset="-120"/>
                <a:cs typeface="Times New Roman" panose="02020603050405020304" pitchFamily="18" charset="0"/>
              </a:rPr>
              <a:t>Первое место в конкурсе народных танцев «Мы разные, но мы едины»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ea typeface="Microsoft JhengHei U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n-US" sz="1400" u="sng" dirty="0">
                <a:solidFill>
                  <a:srgbClr val="0070C0"/>
                </a:solidFill>
                <a:latin typeface="Times New Roman" panose="02020603050405020304" pitchFamily="18" charset="0"/>
                <a:ea typeface="Microsoft JhengHei UI" panose="020B0604030504040204" pitchFamily="34" charset="-120"/>
                <a:cs typeface="Times New Roman" panose="02020603050405020304" pitchFamily="18" charset="0"/>
                <a:hlinkClick r:id="rId9"/>
              </a:rPr>
              <a:t>https://vk.com/wall-38636573_28980</a:t>
            </a:r>
            <a:endParaRPr lang="ru-RU" sz="1400" u="sng" dirty="0">
              <a:solidFill>
                <a:srgbClr val="0070C0"/>
              </a:solidFill>
              <a:latin typeface="Times New Roman" panose="02020603050405020304" pitchFamily="18" charset="0"/>
              <a:ea typeface="Microsoft JhengHei UI" panose="020B0604030504040204" pitchFamily="34" charset="-12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Партнёрское сотрудничество с ГБУЗ РТ «Улуг-Хемский ММЦ имени А.Т. </a:t>
            </a:r>
            <a:r>
              <a:rPr lang="ru-RU" sz="1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Балгана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https://vk.com/wall-176876796_688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Microsoft JhengHei UI" panose="020B0604030504040204" pitchFamily="34" charset="-120"/>
                <a:cs typeface="Times New Roman" panose="02020603050405020304" pitchFamily="18" charset="0"/>
              </a:rPr>
              <a:t>Всемирный день ЗОЖ  </a:t>
            </a:r>
            <a:r>
              <a:rPr lang="en-US" sz="1400" u="sng" dirty="0">
                <a:solidFill>
                  <a:srgbClr val="000000"/>
                </a:solidFill>
                <a:latin typeface="Times New Roman" panose="02020603050405020304" pitchFamily="18" charset="0"/>
                <a:ea typeface="Microsoft JhengHei UI" panose="020B0604030504040204" pitchFamily="34" charset="-120"/>
                <a:cs typeface="Times New Roman" panose="02020603050405020304" pitchFamily="18" charset="0"/>
                <a:hlinkClick r:id="rId11"/>
              </a:rPr>
              <a:t>https://vk.com/wall-176876796_692</a:t>
            </a:r>
            <a:endParaRPr lang="ru-RU" sz="1400" u="sng" dirty="0">
              <a:solidFill>
                <a:srgbClr val="000000"/>
              </a:solidFill>
              <a:latin typeface="Times New Roman" panose="02020603050405020304" pitchFamily="18" charset="0"/>
              <a:ea typeface="Microsoft JhengHei UI" panose="020B0604030504040204" pitchFamily="34" charset="-12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1400" u="sng" dirty="0">
              <a:solidFill>
                <a:srgbClr val="0070C0"/>
              </a:solidFill>
              <a:latin typeface="Times New Roman" panose="02020603050405020304" pitchFamily="18" charset="0"/>
              <a:ea typeface="Microsoft JhengHei UI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31B1F12-B0BF-4169-9940-A04070D67CAE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28" y="728978"/>
            <a:ext cx="1572786" cy="215275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D862237-4FAF-4B7D-9057-5A2DF5D699D7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166" y="686831"/>
            <a:ext cx="1572787" cy="215275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1C5FAD6-3511-4F63-8699-13F28B6EB7E2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254" y="705505"/>
            <a:ext cx="1611376" cy="203905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C2388D6-DF53-4DA9-9E24-A206AC7F4417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7946" y="728977"/>
            <a:ext cx="1611377" cy="220557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927DF82-E904-4A2A-9A29-8F7D51A753D1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895" y="1260766"/>
            <a:ext cx="1719072" cy="235298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621BC50-A85B-4F17-9C5D-2ADF8FFF1EF0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910" y="1177826"/>
            <a:ext cx="1572787" cy="215275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B8103C5-7FFE-4A66-814D-4801D1E6425A}"/>
              </a:ext>
            </a:extLst>
          </p:cNvPr>
          <p:cNvPicPr>
            <a:picLocks noChangeAspect="1"/>
          </p:cNvPicPr>
          <p:nvPr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438" y="1160576"/>
            <a:ext cx="1611377" cy="2205572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040672D-8314-4266-93DE-502069F65E60}"/>
              </a:ext>
            </a:extLst>
          </p:cNvPr>
          <p:cNvPicPr>
            <a:picLocks noChangeAspect="1"/>
          </p:cNvPicPr>
          <p:nvPr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2563" y="724967"/>
            <a:ext cx="1699528" cy="2326229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3D1A19DF-3289-4CC6-93B6-3B2D02F3B993}"/>
              </a:ext>
            </a:extLst>
          </p:cNvPr>
          <p:cNvPicPr>
            <a:picLocks noChangeAspect="1"/>
          </p:cNvPicPr>
          <p:nvPr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990" y="1220033"/>
            <a:ext cx="1611377" cy="2205572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FD4B3D6-F46E-4AEF-BE97-0DB07ABF05B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4112" y="1498001"/>
            <a:ext cx="2455578" cy="1794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281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2ADD67D-9983-4DC6-9DA5-915BBFE1D5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5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6963740-8C1C-4D5D-9197-8FE0978481C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697" y="1855369"/>
            <a:ext cx="3089563" cy="3147262"/>
          </a:xfrm>
          <a:prstGeom prst="rect">
            <a:avLst/>
          </a:prstGeom>
        </p:spPr>
      </p:pic>
      <p:sp>
        <p:nvSpPr>
          <p:cNvPr id="15" name="Овал 14">
            <a:extLst>
              <a:ext uri="{FF2B5EF4-FFF2-40B4-BE49-F238E27FC236}">
                <a16:creationId xmlns:a16="http://schemas.microsoft.com/office/drawing/2014/main" id="{4BC8154D-70E8-4BD3-A9C3-897ADD0B4891}"/>
              </a:ext>
            </a:extLst>
          </p:cNvPr>
          <p:cNvSpPr/>
          <p:nvPr/>
        </p:nvSpPr>
        <p:spPr>
          <a:xfrm rot="19174075">
            <a:off x="6601444" y="655137"/>
            <a:ext cx="3089563" cy="8611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Профилактика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болезней</a:t>
            </a: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47A831A4-168B-4E2E-BCB3-49B2251DF8EF}"/>
              </a:ext>
            </a:extLst>
          </p:cNvPr>
          <p:cNvSpPr/>
          <p:nvPr/>
        </p:nvSpPr>
        <p:spPr>
          <a:xfrm rot="2041654">
            <a:off x="6843073" y="4879200"/>
            <a:ext cx="3502393" cy="8631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Психологическое здоровье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66960D23-2762-4545-B8E2-880FC69551B4}"/>
              </a:ext>
            </a:extLst>
          </p:cNvPr>
          <p:cNvSpPr/>
          <p:nvPr/>
        </p:nvSpPr>
        <p:spPr>
          <a:xfrm>
            <a:off x="7626992" y="2802392"/>
            <a:ext cx="3089563" cy="861155"/>
          </a:xfrm>
          <a:prstGeom prst="ellipse">
            <a:avLst/>
          </a:prstGeom>
          <a:solidFill>
            <a:srgbClr val="F991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Физическая активность</a:t>
            </a: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DC5D48A1-3A96-4BD0-BCDF-77601D31ACDC}"/>
              </a:ext>
            </a:extLst>
          </p:cNvPr>
          <p:cNvSpPr/>
          <p:nvPr/>
        </p:nvSpPr>
        <p:spPr>
          <a:xfrm rot="5163351">
            <a:off x="5006025" y="5483726"/>
            <a:ext cx="1937972" cy="802851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Туризм и здоровье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EFC764BD-4620-496F-98E0-901F96C442CC}"/>
              </a:ext>
            </a:extLst>
          </p:cNvPr>
          <p:cNvSpPr/>
          <p:nvPr/>
        </p:nvSpPr>
        <p:spPr>
          <a:xfrm rot="825525">
            <a:off x="1327375" y="2031027"/>
            <a:ext cx="3089563" cy="861155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Общественная активность</a:t>
            </a: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93B727B4-FB07-4534-8935-E2E645A0461F}"/>
              </a:ext>
            </a:extLst>
          </p:cNvPr>
          <p:cNvSpPr/>
          <p:nvPr/>
        </p:nvSpPr>
        <p:spPr>
          <a:xfrm rot="19651369">
            <a:off x="1926360" y="4792743"/>
            <a:ext cx="3089563" cy="86115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К здоровью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через танец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32509BDA-F7C3-4AA9-B31A-F7FC438040AC}"/>
              </a:ext>
            </a:extLst>
          </p:cNvPr>
          <p:cNvSpPr/>
          <p:nvPr/>
        </p:nvSpPr>
        <p:spPr>
          <a:xfrm rot="3691182">
            <a:off x="3856137" y="511706"/>
            <a:ext cx="2031560" cy="861155"/>
          </a:xfrm>
          <a:prstGeom prst="ellipse">
            <a:avLst/>
          </a:prstGeom>
          <a:solidFill>
            <a:srgbClr val="D417D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Активный отдых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98397A34-D58E-4980-9302-5A71E8E419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87" y="146108"/>
            <a:ext cx="2660029" cy="221449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ED3ADFC-CD74-4554-950C-240D61157F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51945" y="4421691"/>
            <a:ext cx="2449600" cy="1778173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D3FD5B2-8F58-431C-8B7E-12DD8DD21A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4" y="3919328"/>
            <a:ext cx="3147261" cy="314726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F0E916BC-2AEC-4871-A8DC-B61DCD9CBAD4}"/>
              </a:ext>
            </a:extLst>
          </p:cNvPr>
          <p:cNvSpPr txBox="1"/>
          <p:nvPr/>
        </p:nvSpPr>
        <p:spPr>
          <a:xfrm>
            <a:off x="8874169" y="1059572"/>
            <a:ext cx="33082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Здоровая жизнь сегодня в моде, скажем мы </a:t>
            </a:r>
          </a:p>
          <a:p>
            <a:pPr algn="ctr"/>
            <a:r>
              <a:rPr lang="ru-RU" sz="2200" b="1" dirty="0">
                <a:solidFill>
                  <a:srgbClr val="C00000"/>
                </a:solidFill>
                <a:latin typeface="Arial Black" panose="020B0A04020102020204" pitchFamily="34" charset="0"/>
              </a:rPr>
              <a:t>«Привет» </a:t>
            </a:r>
            <a:r>
              <a:rPr lang="ru-RU" sz="2200" b="1" i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свободе!</a:t>
            </a:r>
          </a:p>
        </p:txBody>
      </p:sp>
    </p:spTree>
    <p:extLst>
      <p:ext uri="{BB962C8B-B14F-4D97-AF65-F5344CB8AC3E}">
        <p14:creationId xmlns:p14="http://schemas.microsoft.com/office/powerpoint/2010/main" val="2363905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2ADD67D-9983-4DC6-9DA5-915BBFE1D5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38BF306-0A39-4A64-833B-715F808759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9" t="2481" r="738" b="776"/>
          <a:stretch/>
        </p:blipFill>
        <p:spPr>
          <a:xfrm>
            <a:off x="1227504" y="3196967"/>
            <a:ext cx="2397598" cy="3763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A7AC7E-BE36-4390-89B6-22625FF27B4D}"/>
              </a:ext>
            </a:extLst>
          </p:cNvPr>
          <p:cNvSpPr txBox="1"/>
          <p:nvPr/>
        </p:nvSpPr>
        <p:spPr>
          <a:xfrm>
            <a:off x="3576897" y="1039666"/>
            <a:ext cx="49063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Периодически проводится медицинские осмотры, которые </a:t>
            </a:r>
            <a:r>
              <a:rPr lang="ru-RU" b="0" i="0" dirty="0">
                <a:solidFill>
                  <a:schemeClr val="accent1">
                    <a:lumMod val="50000"/>
                  </a:schemeClr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направлены на наблюдение за здоровьем, предупреждение профессиональных заболеваний работников детского сада по договору-соглашению о партнерском сотрудничестве с ГБУЗ РТ «Улуг-Хемский ММЦ им. А.Т. </a:t>
            </a:r>
            <a:r>
              <a:rPr lang="ru-RU" b="0" i="0" dirty="0" err="1">
                <a:solidFill>
                  <a:schemeClr val="accent1">
                    <a:lumMod val="50000"/>
                  </a:schemeClr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Балгана</a:t>
            </a:r>
            <a:r>
              <a:rPr lang="ru-RU" b="0" i="0" dirty="0">
                <a:solidFill>
                  <a:schemeClr val="accent1">
                    <a:lumMod val="50000"/>
                  </a:schemeClr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»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543860CA-386C-49FD-97E5-21CE946334C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791" y="3302562"/>
            <a:ext cx="2397598" cy="32974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421FCED8-D858-4B64-8AE6-38178C7FC9B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559281" y="3302450"/>
            <a:ext cx="2397596" cy="329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350C46A-E2B5-43AE-BC98-17542BFDD7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9814" y="124000"/>
            <a:ext cx="3486150" cy="3724275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B30A31E2-1010-44F6-B6A3-4F4D67AACBB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461085">
            <a:off x="4876694" y="-419179"/>
            <a:ext cx="2438611" cy="212768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2219FE2-A73C-4FAF-8FD0-1830D6FEEC0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1" y="205167"/>
            <a:ext cx="3248025" cy="37338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496EAA5-7BA2-4343-9429-BA1B2962D7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377" y="3235769"/>
            <a:ext cx="2590800" cy="35433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4C77609-4CF5-4CE1-A703-780EA7CA51E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3609" y="4161137"/>
            <a:ext cx="3524250" cy="304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AB38D1D-3D02-445E-9BC1-84061F48406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816" y="5125276"/>
            <a:ext cx="1666875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102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2ADD67D-9983-4DC6-9DA5-915BBFE1D5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A2BD74-7F4C-4DAB-91E7-2C32FC88F7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01" y="204016"/>
            <a:ext cx="4020111" cy="223868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3C70174-A0E3-40AB-949A-6919E53376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9467" y="272791"/>
            <a:ext cx="792891" cy="87713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7A83FCF-BABD-4848-BFFB-C098BD01AC87}"/>
              </a:ext>
            </a:extLst>
          </p:cNvPr>
          <p:cNvSpPr txBox="1"/>
          <p:nvPr/>
        </p:nvSpPr>
        <p:spPr>
          <a:xfrm>
            <a:off x="3909953" y="1291601"/>
            <a:ext cx="43418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Сила – это здоровье. Здоровье без силы невозможно.       </a:t>
            </a:r>
          </a:p>
          <a:p>
            <a:pPr algn="ctr"/>
            <a:r>
              <a:rPr lang="ru-RU" sz="2200" b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200" b="0" i="1" dirty="0" err="1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Айшек</a:t>
            </a:r>
            <a:r>
              <a:rPr lang="ru-RU" sz="2200" b="0" i="1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Норам)</a:t>
            </a:r>
            <a:endParaRPr lang="ru-RU" sz="2200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7DE959C-F222-40E2-B742-E5D1870A63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2365" y="277091"/>
            <a:ext cx="3387255" cy="97824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23CB1EF-1D30-42A6-8587-F00CE87977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48" y="2404919"/>
            <a:ext cx="3620005" cy="204816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0DA1D26-79D4-4585-ACB1-A088FB1E3B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28" y="4472287"/>
            <a:ext cx="4148663" cy="236791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C13E85D-1D35-4901-A315-A44C0D4421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315" y="2435862"/>
            <a:ext cx="3513369" cy="231978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DB4D7A-AE64-42B3-84C6-C4AD1B9B879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391" y="4765710"/>
            <a:ext cx="3515216" cy="198147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9814C833-990A-4E20-8CDA-4B0FF5069A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9077" y="56191"/>
            <a:ext cx="3877216" cy="2295845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91285EF-7983-4B6D-A268-F337379203F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656" y="2420512"/>
            <a:ext cx="3820058" cy="2229161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95ED1656-ED7F-4A67-A95B-FBC480C9236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636" y="4569880"/>
            <a:ext cx="4129412" cy="236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051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700692E0-18A0-4563-9251-5A4015397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52082F3-1FC2-47A0-AFEC-84FB96CF49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604085">
            <a:off x="4807470" y="-441103"/>
            <a:ext cx="2962913" cy="21093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4149FB-436A-4503-9DDC-BCDA32BC0E63}"/>
              </a:ext>
            </a:extLst>
          </p:cNvPr>
          <p:cNvSpPr txBox="1"/>
          <p:nvPr/>
        </p:nvSpPr>
        <p:spPr>
          <a:xfrm>
            <a:off x="4239152" y="1159795"/>
            <a:ext cx="38983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Для профилактики стресса на рабочем месте и укрепления психологического здоровья педагогов проводятся психологические тренинги, игры на снятие эмоционального напряжения и арт-терапевтические игры.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A4F6987-41F0-4DCD-B22B-153F135511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01" y="405685"/>
            <a:ext cx="3924300" cy="340042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E980BCE-37A6-4DCB-A0B9-0DB8C0C7B1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60" y="4024323"/>
            <a:ext cx="3448050" cy="250507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A3D030F-068C-4539-B551-AAAC5B12FF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713" y="4277498"/>
            <a:ext cx="4429125" cy="249555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4523335-D0FE-438A-A6D8-C74984BB486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5606" y="4211333"/>
            <a:ext cx="3838575" cy="245745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38C7709-8B5F-46E7-ADBA-668BAD870B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5023" y="405685"/>
            <a:ext cx="34004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567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7659E9BD-CB5E-4D83-8CDE-46AF19D248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2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176D942-851E-4F44-AA5D-7675A76CDE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407046">
            <a:off x="6677396" y="-497977"/>
            <a:ext cx="951058" cy="214395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553D734-1FA4-44AD-ADBF-1B11FFA12142}"/>
              </a:ext>
            </a:extLst>
          </p:cNvPr>
          <p:cNvSpPr txBox="1"/>
          <p:nvPr/>
        </p:nvSpPr>
        <p:spPr>
          <a:xfrm>
            <a:off x="3516923" y="1128175"/>
            <a:ext cx="4633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latin typeface="Bahnschrift SemiLight" panose="020B0502040204020203" pitchFamily="34" charset="0"/>
              </a:rPr>
              <a:t>Горы укрепляют – дух.  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  <a:latin typeface="Bahnschrift SemiLight" panose="020B0502040204020203" pitchFamily="34" charset="0"/>
              </a:rPr>
              <a:t>А крепкий дух – залог физического здоровья!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753C429-24E2-4FCE-9B20-E616BD50628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364" y="36392"/>
            <a:ext cx="2344615" cy="121504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399ED1D-2ECA-4F4F-A441-B55FDA7239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4" y="53638"/>
            <a:ext cx="3476625" cy="2257425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38EC940-65E5-45C7-9098-32144D2224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61" y="2086238"/>
            <a:ext cx="3048000" cy="228600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3766993-2124-4092-A7BE-7A89A24F843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98" y="4372602"/>
            <a:ext cx="3228975" cy="241935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35AFA71-1296-4285-B756-0EAE2FF62C8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797" y="2326049"/>
            <a:ext cx="2943225" cy="222885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6177C5CC-BC9D-4AFE-9C65-0C00052DACF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373" y="4508839"/>
            <a:ext cx="2981325" cy="2238375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ED619E4-37CB-45FD-B12F-A83B5144CA8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815" y="2579595"/>
            <a:ext cx="2476500" cy="3305175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2817E81C-1477-4DDF-B093-8AAF059E511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655" y="2203789"/>
            <a:ext cx="3057525" cy="230505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DA78EE59-862E-4666-AC08-95B2803527E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6335" y="110786"/>
            <a:ext cx="3667125" cy="2752725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192B38DB-A4FA-4BFD-A5A6-83C438B7200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220" y="4153527"/>
            <a:ext cx="35242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791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C91F2465-3AA8-448F-81B2-F829C2E27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82AC360-275E-4D26-B930-5CC4D5D0524B}"/>
              </a:ext>
            </a:extLst>
          </p:cNvPr>
          <p:cNvSpPr txBox="1"/>
          <p:nvPr/>
        </p:nvSpPr>
        <p:spPr>
          <a:xfrm>
            <a:off x="3897314" y="255251"/>
            <a:ext cx="549385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omic Sans MS" panose="030F0702030302020204" pitchFamily="66" charset="0"/>
              </a:rPr>
              <a:t>ДВИЖЕНИЕ – это </a:t>
            </a:r>
            <a:r>
              <a:rPr kumimoji="0" lang="ru-RU" sz="2400" b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omic Sans MS" panose="030F0702030302020204" pitchFamily="66" charset="0"/>
              </a:rPr>
              <a:t>ЖИЗНЬ!!!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</a:rPr>
              <a:t>ДВИГАЙТЕСЬ! ТАНЦУЙТЕ!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И БУДЬТЕ ЗДОРОВЫ!</a:t>
            </a:r>
            <a:endParaRPr kumimoji="0" lang="ru-RU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0079159-8588-4D6E-8839-B82C412698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302" y="145759"/>
            <a:ext cx="1063563" cy="1178100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7E8F964C-EBB3-4146-BB23-B6FC7B3DBD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9187" y="1027038"/>
            <a:ext cx="3343275" cy="21050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6D2EB86-8E77-4C13-A0AB-FF4305164A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1603" y="-23787"/>
            <a:ext cx="1886468" cy="188646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56696BA-C869-46EB-BB4F-C55E0B26147A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7843" y="185773"/>
            <a:ext cx="1646164" cy="167690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3E680DD-0DE9-4070-9569-35593A139CF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38" y="821653"/>
            <a:ext cx="3200400" cy="2171700"/>
          </a:xfrm>
          <a:prstGeom prst="rect">
            <a:avLst/>
          </a:prstGeom>
        </p:spPr>
      </p:pic>
      <p:sp>
        <p:nvSpPr>
          <p:cNvPr id="12" name="Овал 11">
            <a:extLst>
              <a:ext uri="{FF2B5EF4-FFF2-40B4-BE49-F238E27FC236}">
                <a16:creationId xmlns:a16="http://schemas.microsoft.com/office/drawing/2014/main" id="{AB931CC6-CF69-47FB-82B9-F3074E422C78}"/>
              </a:ext>
            </a:extLst>
          </p:cNvPr>
          <p:cNvSpPr/>
          <p:nvPr/>
        </p:nvSpPr>
        <p:spPr>
          <a:xfrm rot="20783674">
            <a:off x="70016" y="299917"/>
            <a:ext cx="3179081" cy="960409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К здоровью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через танец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C3A5E7E-7FDC-4C1A-9B0F-E53F109FFD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32" y="2840575"/>
            <a:ext cx="3371850" cy="2143125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FC39392F-7761-45EC-A874-7A89DA73B90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81" y="4886090"/>
            <a:ext cx="3019425" cy="1952625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307E22E6-23CD-4966-97A6-FC8E912F463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25" y="1392969"/>
            <a:ext cx="4810125" cy="24384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8A5A1C89-C236-4C1B-A778-D5483A70047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778" y="3040233"/>
            <a:ext cx="3543300" cy="2066925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58C36A6E-B196-4AFC-B510-448ECC7F693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300" y="4647781"/>
            <a:ext cx="2857500" cy="215265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98411E08-15AC-4418-99E2-BF90F3EC232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882" y="4286015"/>
            <a:ext cx="2533650" cy="255270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74FC9F03-2793-4257-95E9-19A546A9AFB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3529" y="3097383"/>
            <a:ext cx="3276600" cy="2009775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2EDAEA14-0631-42D5-9D66-6BC0B3B458B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7341" y="4754784"/>
            <a:ext cx="322897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520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F6F86469-6E5C-4F51-BE5C-8FABF0B3F7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701CAA49-84F6-45BE-A892-9E8733AD4A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972" y="4440444"/>
            <a:ext cx="3276600" cy="24669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88239BD-C0C1-4BE9-B5E6-9C5DC0142042}"/>
              </a:ext>
            </a:extLst>
          </p:cNvPr>
          <p:cNvSpPr txBox="1"/>
          <p:nvPr/>
        </p:nvSpPr>
        <p:spPr>
          <a:xfrm>
            <a:off x="9410747" y="5548120"/>
            <a:ext cx="2272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Arial Black" panose="020B0A04020102020204" pitchFamily="34" charset="0"/>
              </a:rPr>
              <a:t>Игра «</a:t>
            </a:r>
            <a:r>
              <a:rPr lang="ru-RU" b="1" dirty="0" err="1">
                <a:solidFill>
                  <a:srgbClr val="0070C0"/>
                </a:solidFill>
                <a:latin typeface="Arial Black" panose="020B0A04020102020204" pitchFamily="34" charset="0"/>
              </a:rPr>
              <a:t>Метлабол</a:t>
            </a:r>
            <a:r>
              <a:rPr lang="ru-RU" b="1" dirty="0">
                <a:solidFill>
                  <a:srgbClr val="0070C0"/>
                </a:solidFill>
                <a:latin typeface="Arial Black" panose="020B0A04020102020204" pitchFamily="34" charset="0"/>
              </a:rPr>
              <a:t>»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C2958331-FCD7-4E5C-B7F0-679CD5E17D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764" y="70653"/>
            <a:ext cx="3209925" cy="24003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36709DA2-4D98-4954-A503-1511A30488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395" y="2504601"/>
            <a:ext cx="3867150" cy="28194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6ED11DE-ACD5-4E31-9935-863DCA6D97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725354">
            <a:off x="4523841" y="1942593"/>
            <a:ext cx="3023878" cy="1268078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0D6D5EF4-DF50-4F79-AEF0-29D702D89D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6521" y="262057"/>
            <a:ext cx="4105275" cy="231457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874585B-DF03-4AE1-98F3-1EAEC01C4D46}"/>
              </a:ext>
            </a:extLst>
          </p:cNvPr>
          <p:cNvSpPr txBox="1"/>
          <p:nvPr/>
        </p:nvSpPr>
        <p:spPr>
          <a:xfrm>
            <a:off x="8253444" y="212638"/>
            <a:ext cx="3245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«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D417D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Дружно,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смело,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 оптимизмом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 ЗА ЗДОРОВЫЙ ОБРАЗ ЖИЗНИ!!!»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B94B069-B54F-4FD8-B9FD-25BA42BBB93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58" y="70653"/>
            <a:ext cx="4057650" cy="244792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D9D1D8F-B24D-4208-B2DC-007122C91C7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93" y="2054476"/>
            <a:ext cx="4038600" cy="216217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CAE1CDAB-FEB5-4987-94EE-EA8EF2CDA0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58" y="3512548"/>
            <a:ext cx="4086225" cy="217170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B160ED9-B390-4077-BB39-8A02706C913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9" y="4891837"/>
            <a:ext cx="3467100" cy="1933575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204C1785-75AC-4A59-A1BE-56C66395715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310" y="5063519"/>
            <a:ext cx="4000500" cy="1800225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AD83AD16-1DE8-43AF-91E5-040474E2183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3432" y="2455273"/>
            <a:ext cx="370522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799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66359FE6-9C5E-4EF1-873A-26F25D99D5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4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F8B0B3D-FED6-45E4-B254-E2B80F6B90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919679">
            <a:off x="5332813" y="-463472"/>
            <a:ext cx="2050584" cy="267813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4B7A028-5EA3-487F-80C0-0F8495DE4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663" y="4068041"/>
            <a:ext cx="3762375" cy="28194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70829FA-AA1E-4871-9550-62D7E888A643}"/>
              </a:ext>
            </a:extLst>
          </p:cNvPr>
          <p:cNvSpPr txBox="1"/>
          <p:nvPr/>
        </p:nvSpPr>
        <p:spPr>
          <a:xfrm>
            <a:off x="4288663" y="1596791"/>
            <a:ext cx="39725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Залог здорового образа жизни –  </a:t>
            </a:r>
          </a:p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АКТИВНЫЙ ОТДЫХ!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E781CA0-39E0-4508-ACF7-8C66D5D29C6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2937300"/>
            <a:ext cx="1957754" cy="193068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62794AD-9C1B-4E66-86AC-0A65AEEA3B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15" y="64309"/>
            <a:ext cx="3990975" cy="245745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149B0C9-CF91-4442-A6B1-C666FE112E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44" y="2480079"/>
            <a:ext cx="3943350" cy="22098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30AE9A7-80CF-4819-8AB1-30DCF12801B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20" y="4453843"/>
            <a:ext cx="3905250" cy="2390775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8619E090-3A76-407F-B4A2-443E8CFBB9B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399" y="101416"/>
            <a:ext cx="3800475" cy="2466975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B2729954-C640-4F63-A8C2-79B433BAF04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3308" y="2503806"/>
            <a:ext cx="3895725" cy="2314575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BCB981AE-0980-44A0-95D8-9B26F0EB28B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9052" y="4760601"/>
            <a:ext cx="385762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6767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773</TotalTime>
  <Words>249</Words>
  <Application>Microsoft Office PowerPoint</Application>
  <PresentationFormat>Широкоэкранный</PresentationFormat>
  <Paragraphs>40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Microsoft JhengHei UI</vt:lpstr>
      <vt:lpstr>Arial</vt:lpstr>
      <vt:lpstr>Arial Black</vt:lpstr>
      <vt:lpstr>Bahnschrift SemiLight</vt:lpstr>
      <vt:lpstr>Calibri</vt:lpstr>
      <vt:lpstr>Calibri Light</vt:lpstr>
      <vt:lpstr>Comic Sans MS</vt:lpstr>
      <vt:lpstr>Times New Roman</vt:lpstr>
      <vt:lpstr>Тема Office</vt:lpstr>
      <vt:lpstr>Корпоративная программа укрепления здоровья  работников Первичной Профсоюзной Организации  МАДОО детский сад  № 4 «Челээш» г. Шагонар Улуг-Хемского кожууна Республики Тыва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Корпоративная программа укрепления здоровья  работников Первичной Профсоюзной Организации  МАДОО детский сад  № 4 «Челээш» г. Шагонар Улуг-Хемского кожууна Республики Тыва</dc:title>
  <dc:creator>Пользователь</dc:creator>
  <cp:lastModifiedBy>RePack by Diakov</cp:lastModifiedBy>
  <cp:revision>18</cp:revision>
  <dcterms:created xsi:type="dcterms:W3CDTF">2023-04-03T07:59:51Z</dcterms:created>
  <dcterms:modified xsi:type="dcterms:W3CDTF">2023-04-12T12:24:36Z</dcterms:modified>
</cp:coreProperties>
</file>