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8" r:id="rId4"/>
    <p:sldId id="259" r:id="rId5"/>
    <p:sldId id="267" r:id="rId6"/>
    <p:sldId id="262" r:id="rId7"/>
    <p:sldId id="260" r:id="rId8"/>
    <p:sldId id="261" r:id="rId9"/>
    <p:sldId id="263" r:id="rId10"/>
    <p:sldId id="270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4249626741577831"/>
          <c:y val="0.11157536507506592"/>
          <c:w val="0.73392466040636484"/>
          <c:h val="0.4223047208931213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Удовлетворение качеством проводимых мероприятий</c:v>
                </c:pt>
                <c:pt idx="1">
                  <c:v>Удовлетворены ли вы культурными традициями школы</c:v>
                </c:pt>
                <c:pt idx="2">
                  <c:v>Удовлетворены ли вы уровнем культуры общения с коллегами,администрацией?</c:v>
                </c:pt>
                <c:pt idx="3">
                  <c:v>Удовлетворены ли вы системой обмена информацией внутри школы, возможностью профессионального и неформального общения к коллегами?</c:v>
                </c:pt>
                <c:pt idx="4">
                  <c:v>Удовлетворены ли вы степенью комфорта вашего пребывания в среде коллег?</c:v>
                </c:pt>
                <c:pt idx="5">
                  <c:v>Коллектив можно назвать командой?</c:v>
                </c:pt>
                <c:pt idx="6">
                  <c:v>Администрация делает все необходимое для охраны здоровья и предупреждения и перегрузок педагогического коллектива?</c:v>
                </c:pt>
                <c:pt idx="7">
                  <c:v>Информация, необходимая для эффективной работы, доводится до сведения педагогов вовремя?</c:v>
                </c:pt>
                <c:pt idx="8">
                  <c:v>Удовлетворены ли вы сложившимися отношениями с представителями администрации школы?</c:v>
                </c:pt>
                <c:pt idx="9">
                  <c:v>Удовлетворены ли вы требованиями к вашей работе: являются ли они спарведливыми и обоснованными?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0.96000000000000063</c:v>
                </c:pt>
                <c:pt idx="1">
                  <c:v>1</c:v>
                </c:pt>
                <c:pt idx="2">
                  <c:v>0.84000000000000064</c:v>
                </c:pt>
                <c:pt idx="3">
                  <c:v>0.79</c:v>
                </c:pt>
                <c:pt idx="4">
                  <c:v>0.93</c:v>
                </c:pt>
                <c:pt idx="5">
                  <c:v>0.99</c:v>
                </c:pt>
                <c:pt idx="6">
                  <c:v>0.62000000000000133</c:v>
                </c:pt>
                <c:pt idx="7">
                  <c:v>0.96000000000000063</c:v>
                </c:pt>
                <c:pt idx="8">
                  <c:v>0.93</c:v>
                </c:pt>
                <c:pt idx="9">
                  <c:v>0.95000000000000062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Удовлетворение качеством проводимых мероприятий</c:v>
                </c:pt>
                <c:pt idx="1">
                  <c:v>Удовлетворены ли вы культурными традициями школы</c:v>
                </c:pt>
                <c:pt idx="2">
                  <c:v>Удовлетворены ли вы уровнем культуры общения с коллегами,администрацией?</c:v>
                </c:pt>
                <c:pt idx="3">
                  <c:v>Удовлетворены ли вы системой обмена информацией внутри школы, возможностью профессионального и неформального общения к коллегами?</c:v>
                </c:pt>
                <c:pt idx="4">
                  <c:v>Удовлетворены ли вы степенью комфорта вашего пребывания в среде коллег?</c:v>
                </c:pt>
                <c:pt idx="5">
                  <c:v>Коллектив можно назвать командой?</c:v>
                </c:pt>
                <c:pt idx="6">
                  <c:v>Администрация делает все необходимое для охраны здоровья и предупреждения и перегрузок педагогического коллектива?</c:v>
                </c:pt>
                <c:pt idx="7">
                  <c:v>Информация, необходимая для эффективной работы, доводится до сведения педагогов вовремя?</c:v>
                </c:pt>
                <c:pt idx="8">
                  <c:v>Удовлетворены ли вы сложившимися отношениями с представителями администрации школы?</c:v>
                </c:pt>
                <c:pt idx="9">
                  <c:v>Удовлетворены ли вы требованиями к вашей работе: являются ли они спарведливыми и обоснованными?</c:v>
                </c:pt>
              </c:strCache>
            </c:strRef>
          </c:cat>
          <c:val>
            <c:numRef>
              <c:f>Лист1!$C$2:$C$11</c:f>
              <c:numCache>
                <c:formatCode>0%</c:formatCode>
                <c:ptCount val="10"/>
                <c:pt idx="0">
                  <c:v>4.0000000000000105E-2</c:v>
                </c:pt>
                <c:pt idx="1">
                  <c:v>0</c:v>
                </c:pt>
                <c:pt idx="2">
                  <c:v>0.16000000000000031</c:v>
                </c:pt>
                <c:pt idx="3">
                  <c:v>0.21000000000000021</c:v>
                </c:pt>
                <c:pt idx="4">
                  <c:v>7.0000000000000034E-2</c:v>
                </c:pt>
                <c:pt idx="5">
                  <c:v>1.0000000000000028E-2</c:v>
                </c:pt>
                <c:pt idx="6">
                  <c:v>0.38000000000000073</c:v>
                </c:pt>
                <c:pt idx="7">
                  <c:v>4.0000000000000105E-2</c:v>
                </c:pt>
                <c:pt idx="8">
                  <c:v>7.0000000000000034E-2</c:v>
                </c:pt>
                <c:pt idx="9">
                  <c:v>5.00000000000001E-2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Удовлетворение качеством проводимых мероприятий</c:v>
                </c:pt>
                <c:pt idx="1">
                  <c:v>Удовлетворены ли вы культурными традициями школы</c:v>
                </c:pt>
                <c:pt idx="2">
                  <c:v>Удовлетворены ли вы уровнем культуры общения с коллегами,администрацией?</c:v>
                </c:pt>
                <c:pt idx="3">
                  <c:v>Удовлетворены ли вы системой обмена информацией внутри школы, возможностью профессионального и неформального общения к коллегами?</c:v>
                </c:pt>
                <c:pt idx="4">
                  <c:v>Удовлетворены ли вы степенью комфорта вашего пребывания в среде коллег?</c:v>
                </c:pt>
                <c:pt idx="5">
                  <c:v>Коллектив можно назвать командой?</c:v>
                </c:pt>
                <c:pt idx="6">
                  <c:v>Администрация делает все необходимое для охраны здоровья и предупреждения и перегрузок педагогического коллектива?</c:v>
                </c:pt>
                <c:pt idx="7">
                  <c:v>Информация, необходимая для эффективной работы, доводится до сведения педагогов вовремя?</c:v>
                </c:pt>
                <c:pt idx="8">
                  <c:v>Удовлетворены ли вы сложившимися отношениями с представителями администрации школы?</c:v>
                </c:pt>
                <c:pt idx="9">
                  <c:v>Удовлетворены ли вы требованиями к вашей работе: являются ли они спарведливыми и обоснованными?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</c:numCache>
            </c:numRef>
          </c:val>
        </c:ser>
        <c:shape val="cylinder"/>
        <c:axId val="144049664"/>
        <c:axId val="144051200"/>
        <c:axId val="0"/>
      </c:bar3DChart>
      <c:catAx>
        <c:axId val="144049664"/>
        <c:scaling>
          <c:orientation val="minMax"/>
        </c:scaling>
        <c:axPos val="b"/>
        <c:tickLblPos val="nextTo"/>
        <c:crossAx val="144051200"/>
        <c:crosses val="autoZero"/>
        <c:auto val="1"/>
        <c:lblAlgn val="ctr"/>
        <c:lblOffset val="100"/>
      </c:catAx>
      <c:valAx>
        <c:axId val="144051200"/>
        <c:scaling>
          <c:orientation val="minMax"/>
        </c:scaling>
        <c:axPos val="l"/>
        <c:majorGridlines/>
        <c:numFmt formatCode="0%" sourceLinked="1"/>
        <c:tickLblPos val="nextTo"/>
        <c:crossAx val="1440496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900" baseline="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FE084-6E6A-4092-9A86-FB1ED51E69F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28708-7C0F-4544-A502-CE3230C06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328708-7C0F-4544-A502-CE3230C067A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694D4-BA80-4740-BB12-92DF5AFA6863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15F99-6EB7-48CE-963F-FAA5C0BD47A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 descr="244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" y="0"/>
            <a:ext cx="911346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316A5-21F1-458B-B6F2-7D01BD78A7F6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0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103.jpeg"/><Relationship Id="rId3" Type="http://schemas.openxmlformats.org/officeDocument/2006/relationships/image" Target="../media/image6.png"/><Relationship Id="rId7" Type="http://schemas.openxmlformats.org/officeDocument/2006/relationships/image" Target="../media/image97.jpeg"/><Relationship Id="rId12" Type="http://schemas.openxmlformats.org/officeDocument/2006/relationships/image" Target="../media/image102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Relationship Id="rId14" Type="http://schemas.openxmlformats.org/officeDocument/2006/relationships/image" Target="../media/image10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18" Type="http://schemas.openxmlformats.org/officeDocument/2006/relationships/image" Target="../media/image5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8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5" Type="http://schemas.openxmlformats.org/officeDocument/2006/relationships/image" Target="../media/image47.jpeg"/><Relationship Id="rId10" Type="http://schemas.openxmlformats.org/officeDocument/2006/relationships/image" Target="../media/image42.jpeg"/><Relationship Id="rId19" Type="http://schemas.openxmlformats.org/officeDocument/2006/relationships/image" Target="../media/image51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18" Type="http://schemas.openxmlformats.org/officeDocument/2006/relationships/image" Target="../media/image67.jpe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17" Type="http://schemas.openxmlformats.org/officeDocument/2006/relationships/image" Target="../media/image66.jpeg"/><Relationship Id="rId2" Type="http://schemas.openxmlformats.org/officeDocument/2006/relationships/image" Target="../media/image5.png"/><Relationship Id="rId16" Type="http://schemas.openxmlformats.org/officeDocument/2006/relationships/image" Target="../media/image6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5" Type="http://schemas.openxmlformats.org/officeDocument/2006/relationships/image" Target="../media/image64.jpeg"/><Relationship Id="rId10" Type="http://schemas.openxmlformats.org/officeDocument/2006/relationships/image" Target="../media/image59.jpeg"/><Relationship Id="rId19" Type="http://schemas.openxmlformats.org/officeDocument/2006/relationships/image" Target="../media/image68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Relationship Id="rId14" Type="http://schemas.openxmlformats.org/officeDocument/2006/relationships/image" Target="../media/image6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18" Type="http://schemas.openxmlformats.org/officeDocument/2006/relationships/image" Target="../media/image83.jpeg"/><Relationship Id="rId3" Type="http://schemas.openxmlformats.org/officeDocument/2006/relationships/image" Target="../media/image6.pn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17" Type="http://schemas.openxmlformats.org/officeDocument/2006/relationships/image" Target="../media/image82.jpeg"/><Relationship Id="rId2" Type="http://schemas.openxmlformats.org/officeDocument/2006/relationships/image" Target="../media/image5.png"/><Relationship Id="rId16" Type="http://schemas.openxmlformats.org/officeDocument/2006/relationships/image" Target="../media/image8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5" Type="http://schemas.openxmlformats.org/officeDocument/2006/relationships/image" Target="../media/image8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Relationship Id="rId14" Type="http://schemas.openxmlformats.org/officeDocument/2006/relationships/image" Target="../media/image7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57288" y="857232"/>
            <a:ext cx="9772664" cy="1285884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Программа</a:t>
            </a:r>
            <a:r>
              <a:rPr lang="ru-RU" sz="3600" b="1" dirty="0" smtClean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«Формула равновесия»</a:t>
            </a:r>
            <a:endParaRPr lang="ru-RU" sz="3600" b="1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85794"/>
            <a:ext cx="1643074" cy="64294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72264" y="6143644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kumimoji="0" lang="ru-RU" sz="16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1600" i="0" u="none" strike="noStrike" kern="120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Актаныш</a:t>
            </a:r>
            <a:r>
              <a:rPr kumimoji="0" lang="ru-RU" sz="16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714752"/>
            <a:ext cx="1857388" cy="186028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48"/>
            <a:ext cx="1500198" cy="150019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52"/>
            <a:ext cx="1465084" cy="785818"/>
          </a:xfrm>
          <a:prstGeom prst="rect">
            <a:avLst/>
          </a:prstGeom>
          <a:noFill/>
        </p:spPr>
      </p:pic>
      <p:pic>
        <p:nvPicPr>
          <p:cNvPr id="8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0"/>
            <a:ext cx="857256" cy="8595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28728" y="0"/>
            <a:ext cx="67151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1400" dirty="0" smtClean="0">
              <a:ln w="18415" cmpd="sng">
                <a:noFill/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base"/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Муниципальное бюджетное общеобразовательное</a:t>
            </a:r>
          </a:p>
          <a:p>
            <a:pPr algn="ctr" fontAlgn="base"/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учреждение</a:t>
            </a:r>
          </a:p>
          <a:p>
            <a:pPr algn="ctr" fontAlgn="base"/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1400" dirty="0" err="1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Актанышская</a:t>
            </a:r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средняя общеобразовательная </a:t>
            </a:r>
          </a:p>
          <a:p>
            <a:pPr algn="ctr" fontAlgn="base"/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школа №1»</a:t>
            </a:r>
            <a:endParaRPr lang="ru-RU" sz="1400" dirty="0">
              <a:ln w="18415" cmpd="sng">
                <a:noFill/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C:\Users\Айзиряк Ильдусовна\Desktop\фото дл конкурса профсоза\27-03-2024_08-50-08\17115186292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362787">
            <a:off x="4557653" y="2278109"/>
            <a:ext cx="3857652" cy="383918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8" y="142852"/>
            <a:ext cx="1500166" cy="96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1928802"/>
            <a:ext cx="1330594" cy="135732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5072098" cy="271464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мероприятия в рамках программы направлены на активацию личностных ресурсов. В результате участия в программе у педагогов происходит осмысленное отношение к собственному физическому , психическому и духовному здоровью.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способствуют радостному творческому общению, созданию комфортной и благоприятной среды в коллективе.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1746" name="Picture 2" descr="C:\Users\Айзиряк Ильдусовна\Desktop\фото дл конкурса профсоза\27-03-2024_08-50-08\1711518629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42852"/>
            <a:ext cx="3071834" cy="292895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57256" cy="859542"/>
          </a:xfrm>
          <a:prstGeom prst="rect">
            <a:avLst/>
          </a:prstGeom>
          <a:noFill/>
        </p:spPr>
      </p:pic>
      <p:pic>
        <p:nvPicPr>
          <p:cNvPr id="3" name="Picture 2" descr="C:\Users\Айзиряк Ильдусовна\Desktop\фото дл конкурса профсоза\IMG-20240324-WA0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571744"/>
            <a:ext cx="3214710" cy="217819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1" name="Picture 1" descr="C:\Users\Айзиряк Ильдусовна\Desktop\фото дл конкурса профсоза\05-04-2024_12-25-41\20240405_1215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071810"/>
            <a:ext cx="1488880" cy="2143140"/>
          </a:xfrm>
          <a:prstGeom prst="rect">
            <a:avLst/>
          </a:prstGeom>
          <a:noFill/>
        </p:spPr>
      </p:pic>
      <p:pic>
        <p:nvPicPr>
          <p:cNvPr id="30722" name="Picture 2" descr="C:\Users\Айзиряк Ильдусовна\Desktop\фото дл конкурса профсоза\05-04-2024_12-25-41\20240405_1216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1" y="8431770"/>
            <a:ext cx="1558595" cy="2188604"/>
          </a:xfrm>
          <a:prstGeom prst="rect">
            <a:avLst/>
          </a:prstGeom>
          <a:noFill/>
        </p:spPr>
      </p:pic>
      <p:pic>
        <p:nvPicPr>
          <p:cNvPr id="1026" name="Picture 2" descr="C:\Users\Айзиряк Ильдусовна\Desktop\фото дл конкурса профсоза\05-04-2024_12-25-41\20240405_1216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3143248"/>
            <a:ext cx="1435288" cy="2015455"/>
          </a:xfrm>
          <a:prstGeom prst="rect">
            <a:avLst/>
          </a:prstGeom>
          <a:noFill/>
        </p:spPr>
      </p:pic>
      <p:pic>
        <p:nvPicPr>
          <p:cNvPr id="1027" name="Picture 3" descr="C:\Users\Айзиряк Ильдусовна\Desktop\фото дл конкурса профсоза\05-04-2024_12-25-41\20240405_12204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5072075"/>
            <a:ext cx="2331534" cy="1785926"/>
          </a:xfrm>
          <a:prstGeom prst="rect">
            <a:avLst/>
          </a:prstGeom>
          <a:noFill/>
        </p:spPr>
      </p:pic>
      <p:pic>
        <p:nvPicPr>
          <p:cNvPr id="1028" name="Picture 4" descr="C:\Users\Айзиряк Ильдусовна\Desktop\фото дл конкурса профсоза\05-04-2024_12-25-41\20240405_1221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86" y="4643446"/>
            <a:ext cx="1256065" cy="2071702"/>
          </a:xfrm>
          <a:prstGeom prst="rect">
            <a:avLst/>
          </a:prstGeom>
          <a:noFill/>
        </p:spPr>
      </p:pic>
      <p:pic>
        <p:nvPicPr>
          <p:cNvPr id="1029" name="Picture 5" descr="C:\Users\Айзиряк Ильдусовна\Desktop\фото дл конкурса профсоза\05-04-2024_12-25-41\20240405_12212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4414" y="4786322"/>
            <a:ext cx="1214446" cy="1956585"/>
          </a:xfrm>
          <a:prstGeom prst="rect">
            <a:avLst/>
          </a:prstGeom>
          <a:noFill/>
        </p:spPr>
      </p:pic>
      <p:pic>
        <p:nvPicPr>
          <p:cNvPr id="1030" name="Picture 6" descr="C:\Users\Айзиряк Ильдусовна\Desktop\фото дл конкурса профсоза\05-04-2024_12-25-41\20240405_12213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13006" y="4857184"/>
            <a:ext cx="1330300" cy="2000816"/>
          </a:xfrm>
          <a:prstGeom prst="rect">
            <a:avLst/>
          </a:prstGeom>
          <a:noFill/>
        </p:spPr>
      </p:pic>
      <p:pic>
        <p:nvPicPr>
          <p:cNvPr id="1031" name="Picture 7" descr="C:\Users\Айзиряк Ильдусовна\Downloads\20240405_12492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43306" y="4929198"/>
            <a:ext cx="2357454" cy="1714512"/>
          </a:xfrm>
          <a:prstGeom prst="rect">
            <a:avLst/>
          </a:prstGeom>
          <a:noFill/>
        </p:spPr>
      </p:pic>
      <p:pic>
        <p:nvPicPr>
          <p:cNvPr id="15" name="Picture 2" descr="C:\Users\Айзиряк Ильдусовна\Desktop\фото дл конкурса профсоза\05-04-2024_20-41-52\171233894047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86513" y="0"/>
            <a:ext cx="3071834" cy="307181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6357950" y="1928802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Бывшие профсоюзные 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лидеры школы-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наши наставники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7" name="Picture 3" descr="C:\Users\Айзиряк Ильдусовна\Desktop\фото дл конкурса профсоза\IMG-20240325-WA001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844" y="2428868"/>
            <a:ext cx="1609141" cy="228601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5572164" cy="185738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                </a:t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                 </a:t>
            </a:r>
            <a:r>
              <a:rPr lang="ru-RU" sz="2700" b="1" dirty="0" err="1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Слоган</a:t>
            </a:r>
            <a:r>
              <a:rPr lang="ru-RU" sz="27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программы:</a:t>
            </a:r>
            <a:br>
              <a:rPr lang="ru-RU" sz="27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7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«Наш формат - гармоничная среда»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Авторы программы: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Хабибуллина З.Б.- педагог-психолог школы, хореограф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Закирова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А.И.- учитель английского языка, председатель первичной профсоюзной организации,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инструктор по йоге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2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нашей программы-</a:t>
            </a:r>
            <a:br>
              <a:rPr lang="ru-RU" sz="2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привлекать к здоровому образу жизни и позитивному мышлению, психологическому   комфорту всех сотрудников, чтобы все параметры здоровья были в равновесии</a:t>
            </a:r>
            <a:br>
              <a:rPr lang="ru-RU" sz="2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1800" b="1" dirty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pic>
        <p:nvPicPr>
          <p:cNvPr id="3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52"/>
            <a:ext cx="1055829" cy="709184"/>
          </a:xfrm>
          <a:prstGeom prst="rect">
            <a:avLst/>
          </a:prstGeom>
          <a:noFill/>
        </p:spPr>
      </p:pic>
      <p:pic>
        <p:nvPicPr>
          <p:cNvPr id="4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57256" cy="859542"/>
          </a:xfrm>
          <a:prstGeom prst="rect">
            <a:avLst/>
          </a:prstGeom>
          <a:noFill/>
        </p:spPr>
      </p:pic>
      <p:pic>
        <p:nvPicPr>
          <p:cNvPr id="3074" name="Picture 2" descr="C:\Users\Айзиряк Ильдусовна\Desktop\фото дл конкурса профсоза\20240326_094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0"/>
            <a:ext cx="3429024" cy="314319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Users\Айзиряк Ильдусовна\Desktop\фото дл конкурса профсоза\20240326_0946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357538"/>
            <a:ext cx="2857488" cy="278610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571480"/>
            <a:ext cx="1260563" cy="128588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авильный пятиугольник 8"/>
          <p:cNvSpPr/>
          <p:nvPr/>
        </p:nvSpPr>
        <p:spPr>
          <a:xfrm>
            <a:off x="2000232" y="2500306"/>
            <a:ext cx="3714776" cy="2214578"/>
          </a:xfrm>
          <a:prstGeom prst="pentag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428860" y="3071810"/>
            <a:ext cx="2786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Психологическое здоровье + физическое здоровье + гармоничное духовное состояние = ФОРМУЛА РАВНОВЕСИЯ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6072206"/>
            <a:ext cx="6715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 реализации программы: </a:t>
            </a:r>
            <a:b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2021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2025 годы</a:t>
            </a:r>
            <a:endParaRPr lang="ru-RU" dirty="0"/>
          </a:p>
        </p:txBody>
      </p:sp>
      <p:pic>
        <p:nvPicPr>
          <p:cNvPr id="12" name="Picture 4" descr="C:\Users\Айзиряк Ильдусовна\Downloads\20240326_110916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-349582" y="2778418"/>
            <a:ext cx="2571769" cy="14440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85728"/>
            <a:ext cx="8358246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52"/>
            <a:ext cx="1465084" cy="785818"/>
          </a:xfrm>
          <a:prstGeom prst="rect">
            <a:avLst/>
          </a:prstGeom>
          <a:noFill/>
        </p:spPr>
      </p:pic>
      <p:pic>
        <p:nvPicPr>
          <p:cNvPr id="5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857256" cy="85954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1142984"/>
            <a:ext cx="6286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143108" y="142852"/>
            <a:ext cx="3214710" cy="11430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МОДУЛИ ПРОГРАММЫ</a:t>
            </a:r>
            <a:endParaRPr lang="ru-RU" sz="2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Трапеция 21"/>
          <p:cNvSpPr/>
          <p:nvPr/>
        </p:nvSpPr>
        <p:spPr>
          <a:xfrm>
            <a:off x="2571736" y="1285860"/>
            <a:ext cx="2143140" cy="1071570"/>
          </a:xfrm>
          <a:prstGeom prst="trapezoi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«Активная среда-территория движения»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Параллелограмм 23"/>
          <p:cNvSpPr/>
          <p:nvPr/>
        </p:nvSpPr>
        <p:spPr>
          <a:xfrm>
            <a:off x="4500562" y="1214422"/>
            <a:ext cx="2071702" cy="1143008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«Вдохновляющая среда-территория гармонии»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араллелограмм 27"/>
          <p:cNvSpPr/>
          <p:nvPr/>
        </p:nvSpPr>
        <p:spPr>
          <a:xfrm>
            <a:off x="714348" y="1214422"/>
            <a:ext cx="2071702" cy="1143008"/>
          </a:xfrm>
          <a:prstGeom prst="parallelogram">
            <a:avLst>
              <a:gd name="adj" fmla="val 2297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«Позитивная Среда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-территория комфорта»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5720" y="2214554"/>
            <a:ext cx="6715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Анкета удовлетворенности педагогов школьной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жизнью «Ваше отношение к различным сторонам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образовательного процесса в школе»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Всего участвовало 68 педагогов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1" name="Диаграмма 30"/>
          <p:cNvGraphicFramePr/>
          <p:nvPr/>
        </p:nvGraphicFramePr>
        <p:xfrm>
          <a:off x="285720" y="3643314"/>
          <a:ext cx="6500858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7" name="Picture 3" descr="C:\Users\Айзиряк Ильдусовна\Desktop\фото дл конкурса профсоза\05-04-2024_20-41-52\1712338940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14290"/>
            <a:ext cx="2643174" cy="19446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Айзиряк Ильдусовна\Desktop\фото дл конкурса профсоза\05-04-2024_20-40-47\17123388913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1278" y="3643314"/>
            <a:ext cx="2432722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Айзиряк Ильдусовна\Desktop\фото дл конкурса профсоза\IMG-20230922-WA00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16005" y="2000240"/>
            <a:ext cx="2827995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142900"/>
            <a:ext cx="6357982" cy="2214578"/>
          </a:xfrm>
        </p:spPr>
        <p:txBody>
          <a:bodyPr>
            <a:noAutofit/>
          </a:bodyPr>
          <a:lstStyle/>
          <a:p>
            <a:pPr marL="514350" indent="-51435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 модуль 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«Позитивная - среда территория комфорта»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6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16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/>
            </a:r>
            <a:b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</a:b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7256" cy="714380"/>
          </a:xfrm>
          <a:prstGeom prst="rect">
            <a:avLst/>
          </a:prstGeom>
          <a:noFill/>
        </p:spPr>
      </p:pic>
      <p:pic>
        <p:nvPicPr>
          <p:cNvPr id="4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0"/>
            <a:ext cx="1214446" cy="651385"/>
          </a:xfrm>
          <a:prstGeom prst="rect">
            <a:avLst/>
          </a:prstGeom>
          <a:noFill/>
        </p:spPr>
      </p:pic>
      <p:pic>
        <p:nvPicPr>
          <p:cNvPr id="3073" name="Picture 1" descr="C:\Users\Айзиряк Ильдусовна\Desktop\фото дл конкурса профсоза\IMG-20240324-WA00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3000396" cy="210971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C:\Users\Айзиряк Ильдусовна\Desktop\фото дл конкурса профсоза\IMG-20240324-WA00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1214422"/>
            <a:ext cx="3331979" cy="199306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Users\Айзиряк Ильдусовна\Desktop\фото дл конкурса профсоза\IMG-20240324-WA00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5232" y="3500438"/>
            <a:ext cx="3688768" cy="318244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C:\Users\Айзиряк Ильдусовна\Downloads\Screenshot_20240327-112559_Telegra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0"/>
            <a:ext cx="3143272" cy="314324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7" name="Picture 5" descr="C:\Users\Айзиряк Ильдусовна\Desktop\фото дл конкурса профсоза\IMG-20240324-WA004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2727" y="785794"/>
            <a:ext cx="2380908" cy="192882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71736" y="4786322"/>
            <a:ext cx="3716852" cy="184502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0" name="Picture 2" descr="C:\Users\Айзиряк Ильдусовна\Desktop\фото дл конкурса профсоза\05-04-2024_20-40-47\171233889135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4567055"/>
            <a:ext cx="2214546" cy="229094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C:\Users\Айзиряк Ильдусовна\Desktop\фото дл конкурса профсоза\IMG-20240324-WA0047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2714620"/>
            <a:ext cx="3000396" cy="210923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14338"/>
            <a:ext cx="6572296" cy="2500330"/>
          </a:xfrm>
          <a:noFill/>
        </p:spPr>
        <p:txBody>
          <a:bodyPr>
            <a:norm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Традиционное посещение театра, поездка на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экскурсию в города,  «Внешкольная среда» 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природе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928694" cy="498118"/>
          </a:xfrm>
          <a:prstGeom prst="rect">
            <a:avLst/>
          </a:prstGeom>
          <a:noFill/>
        </p:spPr>
      </p:pic>
      <p:pic>
        <p:nvPicPr>
          <p:cNvPr id="4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9960" cy="57148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0"/>
            <a:ext cx="2714644" cy="343324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3" descr="C:\Users\Айзиряк Ильдусовна\Desktop\фото дл конкурса профсоза\IMG-20230225-WA00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1142984"/>
            <a:ext cx="2928958" cy="156409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5" descr="C:\Users\Айзиряк Ильдусовна\Desktop\фото дл конкурса профсоза\IMG-20231006-WA009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428868"/>
            <a:ext cx="3204232" cy="207170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3" name="Picture 3" descr="C:\Users\Айзиряк Ильдусовна\Desktop\фото дл конкурса профсоза\IMG-20240327-WA003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2928934"/>
            <a:ext cx="3829048" cy="21907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4" name="Picture 4" descr="C:\Users\Айзиряк Ильдусовна\Desktop\фото дл конкурса профсоза\IMG-20240327-WA003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00" y="4848806"/>
            <a:ext cx="3571900" cy="200919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C:\Users\Айзиряк Ильдусовна\Desktop\фото дл конкурса профсоза\Desktop\_DSC26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929198"/>
            <a:ext cx="2687534" cy="178592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3" descr="C:\Users\Айзиряк Ильдусовна\Desktop\фото дл конкурса профсоза\Desktop\20201001_15553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298" y="4612192"/>
            <a:ext cx="3357586" cy="188864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5" name="Picture 5" descr="C:\Users\Айзиряк Ильдусовна\Desktop\фото дл конкурса профсоза\Desktop\_DSC262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10" y="952176"/>
            <a:ext cx="3643338" cy="242108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2" descr="C:\Users\Айзиряк Ильдусовна\Desktop\фото дл конкурса профсоза\05-04-2024_20-40-47\171233889136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72198" y="3500438"/>
            <a:ext cx="3071802" cy="135732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0"/>
            <a:ext cx="799092" cy="428604"/>
          </a:xfrm>
          <a:prstGeom prst="rect">
            <a:avLst/>
          </a:prstGeom>
          <a:noFill/>
        </p:spPr>
      </p:pic>
      <p:pic>
        <p:nvPicPr>
          <p:cNvPr id="4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785818" cy="787914"/>
          </a:xfrm>
          <a:prstGeom prst="rect">
            <a:avLst/>
          </a:prstGeom>
          <a:noFill/>
        </p:spPr>
      </p:pic>
      <p:pic>
        <p:nvPicPr>
          <p:cNvPr id="5" name="Picture 2" descr="C:\Users\Айзиряк Ильдусовна\Desktop\фото дл конкурса профсоза\IMG-20240326-WA0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5293" y="1285860"/>
            <a:ext cx="2728707" cy="185738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3966628"/>
            <a:ext cx="2168529" cy="289137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66387" y="2571744"/>
            <a:ext cx="2077613" cy="2770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9" name="Picture 5" descr="C:\Users\Айзиряк Ильдусовна\Desktop\фото дл конкурса профсоза\IMG-20240324-WA005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2" y="4786322"/>
            <a:ext cx="3571868" cy="192882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0" name="Picture 6" descr="C:\Users\Айзиряк Ильдусовна\Desktop\фото дл конкурса профсоза\IMG-20240324-WA005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0"/>
            <a:ext cx="2571736" cy="1500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1" name="Picture 7" descr="C:\Users\Айзиряк Ильдусовна\Desktop\фото дл конкурса профсоза\IMG-20240324-WA005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00166" y="5000636"/>
            <a:ext cx="2327397" cy="171451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2" name="Picture 8" descr="C:\Users\Айзиряк Ильдусовна\Desktop\фото дл конкурса профсоза\IMG-20240324-WA004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28728" y="2500306"/>
            <a:ext cx="2931044" cy="157163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C:\Users\Айзиряк Ильдусовна\Desktop\фото дл конкурса профсоза\IMG-20240327-WA0070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14696" y="928670"/>
            <a:ext cx="2482874" cy="157163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3" descr="C:\Users\Айзиряк Ильдусовна\Desktop\фото дл конкурса профсоза\IMG-20240327-WA0063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43438" y="2214554"/>
            <a:ext cx="2368126" cy="250033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0" name="Picture 2" descr="C:\Users\Айзиряк Ильдусовна\Desktop\фото дл конкурса профсоза\Desktop\400168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30781" y="857232"/>
            <a:ext cx="1428761" cy="200026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1" name="Picture 3" descr="C:\Users\Айзиряк Ильдусовна\Desktop\фото дл конкурса профсоза\Desktop\nUFLMEQqMSI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569104"/>
            <a:ext cx="1743024" cy="12888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2" name="Picture 4" descr="C:\Users\Айзиряк Ильдусовна\Desktop\фото дл конкурса профсоза\171161019841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28926" y="785794"/>
            <a:ext cx="1643074" cy="198898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86502" cy="5111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модуль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«Активная среда-территория движения»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21285244">
            <a:off x="1630866" y="3644034"/>
            <a:ext cx="3207210" cy="144324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C:\Users\Айзиряк Ильдусовна\Downloads\1712576363085 (2)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1" y="4357694"/>
            <a:ext cx="1858789" cy="123114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3" descr="C:\Users\Айзиряк Ильдусовна\Desktop\фото дл конкурса профсоза\IMG-20240410-WA0083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1000108"/>
            <a:ext cx="1413975" cy="350792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-142900"/>
            <a:ext cx="5643602" cy="15605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n w="18415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модуль- «Вдохновляющая среда- территория гармонии»</a:t>
            </a:r>
            <a:endParaRPr lang="ru-RU" sz="2400" dirty="0"/>
          </a:p>
        </p:txBody>
      </p:sp>
      <p:pic>
        <p:nvPicPr>
          <p:cNvPr id="3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928694" cy="498118"/>
          </a:xfrm>
          <a:prstGeom prst="rect">
            <a:avLst/>
          </a:prstGeom>
          <a:noFill/>
        </p:spPr>
      </p:pic>
      <p:pic>
        <p:nvPicPr>
          <p:cNvPr id="4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42" cy="644657"/>
          </a:xfrm>
          <a:prstGeom prst="rect">
            <a:avLst/>
          </a:prstGeom>
          <a:noFill/>
        </p:spPr>
      </p:pic>
      <p:pic>
        <p:nvPicPr>
          <p:cNvPr id="32771" name="Picture 3" descr="C:\Users\Айзиряк Ильдусовна\Desktop\фото дл конкурса профсоза\27-03-2024_10-20-02\Screenshot_20240327-094558_Telegr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285860"/>
            <a:ext cx="1369858" cy="171413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3" name="Picture 5" descr="C:\Users\Айзиряк Ильдусовна\Desktop\фото дл конкурса профсоза\27-03-2024_10-20-02\Screenshot_20240327-095319_Telegr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1000108"/>
            <a:ext cx="1643074" cy="214314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5" name="Picture 7" descr="C:\Users\Айзиряк Ильдусовна\Desktop\фото дл конкурса профсоза\27-03-2024_10-20-02\Screenshot_20240327-095146_Telegra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214818"/>
            <a:ext cx="3258839" cy="151765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6" name="Picture 8" descr="C:\Users\Айзиряк Ильдусовна\Desktop\фото дл конкурса профсоза\27-03-2024_10-20-02\Screenshot_20240327-094956_Telegra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14356"/>
            <a:ext cx="2428860" cy="202460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77" name="Picture 9" descr="C:\Users\Айзиряк Ильдусовна\Desktop\фото дл конкурса профсоза\20240319_16522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349955">
            <a:off x="56344" y="2151921"/>
            <a:ext cx="2267824" cy="163317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780" name="Picture 12" descr="C:\Users\Айзиряк Ильдусовна\Desktop\фото дл конкурса профсоза\IMG-20230929-WA003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0760" y="5143512"/>
            <a:ext cx="3143240" cy="145328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698" name="Picture 2" descr="C:\Users\Айзиряк Ильдусовна\Desktop\фото дл конкурса профсоза\IMG-20230328-WA003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0"/>
            <a:ext cx="3286116" cy="192880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699" name="Picture 3" descr="C:\Users\Айзиряк Ильдусовна\Desktop\фото дл конкурса профсоза\28-03-2024_09-44-17\171160829014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00826" y="1428736"/>
            <a:ext cx="2643174" cy="206100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700" name="Picture 4" descr="C:\Users\Айзиряк Ильдусовна\Desktop\фото дл конкурса профсоза\28-03-2024_09-44-17\171160829015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34" y="2643182"/>
            <a:ext cx="2643206" cy="155482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TextBox 23"/>
          <p:cNvSpPr txBox="1"/>
          <p:nvPr/>
        </p:nvSpPr>
        <p:spPr>
          <a:xfrm>
            <a:off x="2357422" y="2643182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16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16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2050" name="Picture 2" descr="C:\Users\Айзиряк Ильдусовна\Desktop\фото дл конкурса профсоза\05-04-2024_20-41-52\171233894048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29510" y="1000108"/>
            <a:ext cx="1556870" cy="200026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C:\Users\Айзиряк Ильдусовна\Desktop\фото дл конкурса профсоза\05-04-2024_20-42-14\171233898305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844" y="3714752"/>
            <a:ext cx="2352570" cy="131222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71670" y="4500570"/>
            <a:ext cx="1568799" cy="183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Айзиряк Ильдусовна\Desktop\фото дл конкурса профсоза\05-04-2024_20-41-52\171233894051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71868" y="5422079"/>
            <a:ext cx="2714644" cy="143592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6" descr="C:\Users\Айзиряк Ильдусовна\Desktop\фото дл конкурса профсоза\1711608423527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4929198"/>
            <a:ext cx="2000264" cy="192880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428860" y="2857496"/>
            <a:ext cx="1943284" cy="149415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C:\Users\Айзиряк Ильдусовна\Desktop\фото дл конкурса профсоза\12-04-2024_13-10-08\1712916661482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572232" y="3500438"/>
            <a:ext cx="2571768" cy="1403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-571528"/>
            <a:ext cx="5214974" cy="2571768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художественно - эстетического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направления</a:t>
            </a: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Picture 4" descr="C:\Users\Айзиряк Ильдусовна\Desktop\logoti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1285884" cy="689702"/>
          </a:xfrm>
          <a:prstGeom prst="rect">
            <a:avLst/>
          </a:prstGeom>
          <a:noFill/>
        </p:spPr>
      </p:pic>
      <p:pic>
        <p:nvPicPr>
          <p:cNvPr id="4" name="Picture 2" descr="C:\Users\Зухра Баязитовна\Downloads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857256" cy="859542"/>
          </a:xfrm>
          <a:prstGeom prst="rect">
            <a:avLst/>
          </a:prstGeom>
          <a:noFill/>
        </p:spPr>
      </p:pic>
      <p:pic>
        <p:nvPicPr>
          <p:cNvPr id="31746" name="Picture 2" descr="C:\Users\Айзиряк Ильдусовна\Desktop\фото дл конкурса профсоза\28-03-2024_09-44-17\1711608290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4422"/>
            <a:ext cx="2283832" cy="2339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7" name="Picture 3" descr="C:\Users\Айзиряк Ильдусовна\Desktop\фото дл конкурса профсоза\Desktop\P6ssL50C2s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857496"/>
            <a:ext cx="3063868" cy="134283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9" name="Picture 5" descr="C:\Users\Айзиряк Ильдусовна\Desktop\фото дл конкурса профсоза\Desktop\tinRJ8Ovgk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142852"/>
            <a:ext cx="2500298" cy="185738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1" name="Picture 7" descr="C:\Users\Айзиряк Ильдусовна\Desktop\фото дл конкурса профсоза\Desktop\oYA50vNC6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00630"/>
            <a:ext cx="3027635" cy="18573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2" name="Picture 8" descr="C:\Users\Айзиряк Ильдусовна\Desktop\фото дл конкурса профсоза\Desktop\c7kaS1ifJM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1928802"/>
            <a:ext cx="2143108" cy="177336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3" name="Picture 9" descr="C:\Users\Айзиряк Ильдусовна\Desktop\фото дл конкурса профсоза\Desktop\Dl4vwAc4Sn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5210039"/>
            <a:ext cx="3143272" cy="164796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4" name="Picture 10" descr="C:\Users\Айзиряк Ильдусовна\Desktop\фото дл конкурса профсоза\Desktop\7_jAuRrWTEw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43306" y="1071546"/>
            <a:ext cx="3258626" cy="185736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5" name="Picture 11" descr="C:\Users\Айзиряк Ильдусовна\Desktop\фото дл конкурса профсоза\Desktop\9lLX2uxzXjg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4143380"/>
            <a:ext cx="1857388" cy="121891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6" name="Picture 12" descr="C:\Users\Айзиряк Ильдусовна\Desktop\фото дл конкурса профсоза\Desktop\kRYa4CZdITw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3286124"/>
            <a:ext cx="1714512" cy="235689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57" name="Picture 13" descr="C:\Users\Айзиряк Ильдусовна\Desktop\фото дл конкурса профсоза\Desktop\lQZDYZNZpr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00860" y="3500438"/>
            <a:ext cx="2143140" cy="200919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748" name="Picture 4" descr="C:\Users\Айзиряк Ильдусовна\Desktop\фото дл конкурса профсоза\Desktop\QR8865aXRVM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14686"/>
            <a:ext cx="2643206" cy="191691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4" name="Picture 2" descr="C:\Users\Айзиряк Ильдусовна\Desktop\фото дл конкурса профсоза\05-04-2024_20-40-47\171233889140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572132" y="4214818"/>
            <a:ext cx="1500198" cy="200487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71670" y="1000108"/>
            <a:ext cx="1666854" cy="125005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Users\Айзиряк Ильдусовна\Desktop\фото дл конкурса профсоза\05-04-2024_20-40-47\171233889135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00232" y="2143116"/>
            <a:ext cx="1714512" cy="122484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0" name="Picture 6" descr="C:\Users\Айзиряк Ильдусовна\Desktop\фото дл конкурса профсоза\Desktop\nmVs2p4DJp8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572232" y="5286388"/>
            <a:ext cx="2571768" cy="157161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6143636" cy="135732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Традиционные занятия йогой и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ритмикой по средам - источник духовного и 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физического 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восполнения ресурса педагогов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42984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967334"/>
            <a:ext cx="685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0"/>
            <a:ext cx="6286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27" name="Picture 7" descr="C:\Users\Айзиряк Ильдусовна\Desktop\фото дл конкурса профсоза\IMG-20240324-WA00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071546"/>
            <a:ext cx="3929090" cy="191752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8" name="Picture 8" descr="C:\Users\Айзиряк Ильдусовна\Desktop\фото дл конкурса профсоза\27-03-2024_12-02-23\20240326_203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2158" y="142852"/>
            <a:ext cx="3351842" cy="164307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142984"/>
            <a:ext cx="1578397" cy="245026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73650"/>
            <a:ext cx="3000364" cy="178435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1" name="Picture 11" descr="C:\Users\Айзиряк Ильдусовна\Desktop\фото дл конкурса профсоза\27-03-2024_08-57-11\17115189822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07360"/>
            <a:ext cx="3000364" cy="164809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2" name="Picture 12" descr="C:\Users\Айзиряк Ильдусовна\Desktop\фото дл конкурса профсоза\IMG-20240324-WA007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2857496"/>
            <a:ext cx="3429024" cy="191924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698" name="Picture 2" descr="C:\Users\Айзиряк Ильдусовна\Desktop\фото дл конкурса профсоза\27-03-2024_12-02-23\20240326_2007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1785926"/>
            <a:ext cx="3286116" cy="153913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699" name="Picture 3" descr="C:\Users\Айзиряк Ильдусовна\Desktop\фото дл конкурса профсоза\27-03-2024_12-02-23\20240326_19580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4786322"/>
            <a:ext cx="3642476" cy="163911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2" name="Picture 2" descr="C:\Users\Айзиряк Ильдусовна\Desktop\фото дл конкурса профсоза\IMG-20240327-WA0146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3714752"/>
            <a:ext cx="2278043" cy="2857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</TotalTime>
  <Words>102</Words>
  <Application>Microsoft Office PowerPoint</Application>
  <PresentationFormat>Экран (4:3)</PresentationFormat>
  <Paragraphs>43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Специальное оформление</vt:lpstr>
      <vt:lpstr>Программа «Формула равновесия»</vt:lpstr>
      <vt:lpstr>                                                         Слоган программы:  «Наш формат - гармоничная среда» Авторы программы:  Хабибуллина З.Б.- педагог-психолог школы, хореограф  Закирова А.И.- учитель английского языка, председатель первичной профсоюзной организации,  инструктор по йоге                   Задача нашей программы- привлекать к здоровому образу жизни и позитивному мышлению, психологическому   комфорту всех сотрудников, чтобы все параметры здоровья были в равновесии </vt:lpstr>
      <vt:lpstr>   </vt:lpstr>
      <vt:lpstr>  1 модуль   «Позитивная - среда территория комфорта»       </vt:lpstr>
      <vt:lpstr>Традиционное посещение театра, поездка на  экскурсию в города,  «Внешкольная среда»  на природе  </vt:lpstr>
      <vt:lpstr>2 модуль «Активная среда-территория движения»</vt:lpstr>
      <vt:lpstr>3 модуль- «Вдохновляющая среда- территория гармонии»</vt:lpstr>
      <vt:lpstr>   Мероприятия художественно - эстетического направления   </vt:lpstr>
      <vt:lpstr>Традиционные занятия йогой и  ритмикой по средам - источник духовного и  физического восполнения ресурса педагогов </vt:lpstr>
      <vt:lpstr>  Все мероприятия в рамках программы направлены на активацию личностных ресурсов. В результате участия в программе у педагогов происходит осмысленное отношение к собственному физическому , психическому и духовному здоровью. Мероприятия способствуют радостному творческому общению, созданию комфортной и благоприятной среды в коллективе. 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Admin</dc:creator>
  <cp:lastModifiedBy>Айзиряк Ильдусовна</cp:lastModifiedBy>
  <cp:revision>165</cp:revision>
  <dcterms:created xsi:type="dcterms:W3CDTF">2011-11-28T19:44:49Z</dcterms:created>
  <dcterms:modified xsi:type="dcterms:W3CDTF">2024-04-12T12:13:05Z</dcterms:modified>
</cp:coreProperties>
</file>