
<file path=[Content_Types].xml><?xml version="1.0" encoding="utf-8"?>
<Types xmlns="http://schemas.openxmlformats.org/package/2006/content-types">
  <Default Extension="fntdata" ContentType="application/x-fontdata"/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2" r:id="rId2"/>
  </p:sldMasterIdLst>
  <p:notesMasterIdLst>
    <p:notesMasterId r:id="rId12"/>
  </p:notesMasterIdLst>
  <p:handoutMasterIdLst>
    <p:handoutMasterId r:id="rId13"/>
  </p:handoutMasterIdLst>
  <p:sldIdLst>
    <p:sldId id="345" r:id="rId3"/>
    <p:sldId id="412" r:id="rId4"/>
    <p:sldId id="413" r:id="rId5"/>
    <p:sldId id="416" r:id="rId6"/>
    <p:sldId id="414" r:id="rId7"/>
    <p:sldId id="415" r:id="rId8"/>
    <p:sldId id="417" r:id="rId9"/>
    <p:sldId id="418" r:id="rId10"/>
    <p:sldId id="398" r:id="rId11"/>
  </p:sldIdLst>
  <p:sldSz cx="18288000" cy="10287000"/>
  <p:notesSz cx="6797675" cy="9926638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Georgia" panose="02040502050405020303" pitchFamily="18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algn="l" defTabSz="912669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541" indent="1587" algn="l" defTabSz="912669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669" indent="1587" algn="l" defTabSz="912669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69798" indent="1587" algn="l" defTabSz="912669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6926" indent="1587" algn="l" defTabSz="912669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642" algn="l" defTabSz="914257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2764" algn="l" defTabSz="914257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199898" algn="l" defTabSz="914257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019" algn="l" defTabSz="914257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1463AE"/>
    <a:srgbClr val="320CD6"/>
    <a:srgbClr val="B81B25"/>
    <a:srgbClr val="C00000"/>
    <a:srgbClr val="159741"/>
    <a:srgbClr val="C5E6F7"/>
    <a:srgbClr val="BFBFBF"/>
    <a:srgbClr val="3C67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85386" autoAdjust="0"/>
  </p:normalViewPr>
  <p:slideViewPr>
    <p:cSldViewPr>
      <p:cViewPr varScale="1">
        <p:scale>
          <a:sx n="42" d="100"/>
          <a:sy n="42" d="100"/>
        </p:scale>
        <p:origin x="99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0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0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F7DF013-479F-489B-BCD7-434AA3D30449}" type="datetimeFigureOut">
              <a:rPr lang="ru-RU"/>
              <a:pPr>
                <a:defRPr/>
              </a:pPr>
              <a:t>19.04.2024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0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0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77E73F7-93C4-4FB7-897D-94BEF71866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4842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0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0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1DD066-8AD3-4AFE-8F06-D89D06F997DC}" type="datetimeFigureOut">
              <a:rPr lang="ru-RU"/>
              <a:pPr>
                <a:defRPr/>
              </a:pPr>
              <a:t>19.04.2024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0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0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A9C7930-0455-44A4-927F-454381ED2B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84779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669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541" algn="l" defTabSz="912669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669" algn="l" defTabSz="912669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798" algn="l" defTabSz="912669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6926" algn="l" defTabSz="912669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766" algn="l" defTabSz="9139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710" algn="l" defTabSz="9139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673" algn="l" defTabSz="9139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615" algn="l" defTabSz="91390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A9C7930-0455-44A4-927F-454381ED2B99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4244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6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6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D7898-92B6-48B3-82D9-2E5FE6CBB5E5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16271-FF22-425A-B84E-CE57B4003C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B86E0-63A0-47E4-A9A2-CA457DA17492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9FB21-EF68-4D26-BAE8-075E74555F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73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73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796DB-F63C-4C77-A72A-D7946CA9ADF8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2293A-BFCF-41DB-881A-C32A2376A4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6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6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65B0C-B003-4924-95AD-A875D075D880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C162E-C194-4586-A691-7596F49A34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D9C3C-3740-45F0-9215-BBC6EE7BC187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DD45B-FA21-4D67-94F5-2FD04DB636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21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7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6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6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F4198-FD55-4936-9CE7-89574BC3932B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59D50-0307-4C39-83E8-03202398C2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600235"/>
            <a:ext cx="4038600" cy="4525964"/>
          </a:xfrm>
        </p:spPr>
        <p:txBody>
          <a:bodyPr/>
          <a:lstStyle>
            <a:lvl1pPr>
              <a:defRPr sz="29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35"/>
            <a:ext cx="4038600" cy="4525964"/>
          </a:xfrm>
        </p:spPr>
        <p:txBody>
          <a:bodyPr/>
          <a:lstStyle>
            <a:lvl1pPr>
              <a:defRPr sz="29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281BC-7F62-4262-A2AE-5456C88390F5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29981-A4BA-4EEF-9DA6-D4C59D178B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4" y="1535115"/>
            <a:ext cx="4040188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6952" indent="0">
              <a:buNone/>
              <a:defRPr sz="2000" b="1"/>
            </a:lvl2pPr>
            <a:lvl3pPr marL="913907" indent="0">
              <a:buNone/>
              <a:defRPr sz="1800" b="1"/>
            </a:lvl3pPr>
            <a:lvl4pPr marL="1370859" indent="0">
              <a:buNone/>
              <a:defRPr sz="1600" b="1"/>
            </a:lvl4pPr>
            <a:lvl5pPr marL="1827814" indent="0">
              <a:buNone/>
              <a:defRPr sz="1600" b="1"/>
            </a:lvl5pPr>
            <a:lvl6pPr marL="2284766" indent="0">
              <a:buNone/>
              <a:defRPr sz="1600" b="1"/>
            </a:lvl6pPr>
            <a:lvl7pPr marL="2741710" indent="0">
              <a:buNone/>
              <a:defRPr sz="1600" b="1"/>
            </a:lvl7pPr>
            <a:lvl8pPr marL="3198673" indent="0">
              <a:buNone/>
              <a:defRPr sz="1600" b="1"/>
            </a:lvl8pPr>
            <a:lvl9pPr marL="36556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4" y="2174876"/>
            <a:ext cx="4040188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5"/>
            <a:ext cx="4041776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6952" indent="0">
              <a:buNone/>
              <a:defRPr sz="2000" b="1"/>
            </a:lvl2pPr>
            <a:lvl3pPr marL="913907" indent="0">
              <a:buNone/>
              <a:defRPr sz="1800" b="1"/>
            </a:lvl3pPr>
            <a:lvl4pPr marL="1370859" indent="0">
              <a:buNone/>
              <a:defRPr sz="1600" b="1"/>
            </a:lvl4pPr>
            <a:lvl5pPr marL="1827814" indent="0">
              <a:buNone/>
              <a:defRPr sz="1600" b="1"/>
            </a:lvl5pPr>
            <a:lvl6pPr marL="2284766" indent="0">
              <a:buNone/>
              <a:defRPr sz="1600" b="1"/>
            </a:lvl6pPr>
            <a:lvl7pPr marL="2741710" indent="0">
              <a:buNone/>
              <a:defRPr sz="1600" b="1"/>
            </a:lvl7pPr>
            <a:lvl8pPr marL="3198673" indent="0">
              <a:buNone/>
              <a:defRPr sz="1600" b="1"/>
            </a:lvl8pPr>
            <a:lvl9pPr marL="36556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6"/>
            <a:ext cx="4041776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96164-E011-48D7-B0D5-F48647BC9765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C5BEB-15B9-41B0-A7A7-D1538B556C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85BC0-C954-40AB-9A3E-9361200C6C4C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D1D89-6B4B-4D89-882E-91C1E5817E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F4B45-5F9F-479E-936C-41BB7C971DA8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9F896-EE56-4981-9A51-6AB96C4B0A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89" y="27308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30"/>
            <a:ext cx="300831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52" indent="0">
              <a:buNone/>
              <a:defRPr sz="1200"/>
            </a:lvl2pPr>
            <a:lvl3pPr marL="913907" indent="0">
              <a:buNone/>
              <a:defRPr sz="1100"/>
            </a:lvl3pPr>
            <a:lvl4pPr marL="1370859" indent="0">
              <a:buNone/>
              <a:defRPr sz="900"/>
            </a:lvl4pPr>
            <a:lvl5pPr marL="1827814" indent="0">
              <a:buNone/>
              <a:defRPr sz="900"/>
            </a:lvl5pPr>
            <a:lvl6pPr marL="2284766" indent="0">
              <a:buNone/>
              <a:defRPr sz="900"/>
            </a:lvl6pPr>
            <a:lvl7pPr marL="2741710" indent="0">
              <a:buNone/>
              <a:defRPr sz="900"/>
            </a:lvl7pPr>
            <a:lvl8pPr marL="3198673" indent="0">
              <a:buNone/>
              <a:defRPr sz="900"/>
            </a:lvl8pPr>
            <a:lvl9pPr marL="365561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F0508-F337-4922-ADE5-60D95EA8FE16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CB2AC-7EB5-4180-824B-6F6193F036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C967D-C08A-405C-9A2E-958E4BFD6004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79B58-7C5E-4BF3-BE1F-AAED272374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2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952" indent="0">
              <a:buNone/>
              <a:defRPr sz="2900"/>
            </a:lvl2pPr>
            <a:lvl3pPr marL="913907" indent="0">
              <a:buNone/>
              <a:defRPr sz="2300"/>
            </a:lvl3pPr>
            <a:lvl4pPr marL="1370859" indent="0">
              <a:buNone/>
              <a:defRPr sz="2000"/>
            </a:lvl4pPr>
            <a:lvl5pPr marL="1827814" indent="0">
              <a:buNone/>
              <a:defRPr sz="2000"/>
            </a:lvl5pPr>
            <a:lvl6pPr marL="2284766" indent="0">
              <a:buNone/>
              <a:defRPr sz="2000"/>
            </a:lvl6pPr>
            <a:lvl7pPr marL="2741710" indent="0">
              <a:buNone/>
              <a:defRPr sz="2000"/>
            </a:lvl7pPr>
            <a:lvl8pPr marL="3198673" indent="0">
              <a:buNone/>
              <a:defRPr sz="2000"/>
            </a:lvl8pPr>
            <a:lvl9pPr marL="3655615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7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952" indent="0">
              <a:buNone/>
              <a:defRPr sz="1200"/>
            </a:lvl2pPr>
            <a:lvl3pPr marL="913907" indent="0">
              <a:buNone/>
              <a:defRPr sz="1100"/>
            </a:lvl3pPr>
            <a:lvl4pPr marL="1370859" indent="0">
              <a:buNone/>
              <a:defRPr sz="900"/>
            </a:lvl4pPr>
            <a:lvl5pPr marL="1827814" indent="0">
              <a:buNone/>
              <a:defRPr sz="900"/>
            </a:lvl5pPr>
            <a:lvl6pPr marL="2284766" indent="0">
              <a:buNone/>
              <a:defRPr sz="900"/>
            </a:lvl6pPr>
            <a:lvl7pPr marL="2741710" indent="0">
              <a:buNone/>
              <a:defRPr sz="900"/>
            </a:lvl7pPr>
            <a:lvl8pPr marL="3198673" indent="0">
              <a:buNone/>
              <a:defRPr sz="900"/>
            </a:lvl8pPr>
            <a:lvl9pPr marL="365561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E20AD-8CD8-4D30-889E-F082EBBE2146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91887-F2FE-4A59-92A5-8A36984AE2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54151-4A1F-443B-986E-783E1D52313E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71775-3F2A-4786-9CCB-90EC9AAD60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73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73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43217-8174-487F-87A2-17B7ED5D0890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DAA52-6A59-44DF-8BE4-38E2EBE3A7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21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7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6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6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62525-178F-422D-A84D-9A6EAB685732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76430-1D98-4B38-A1E0-40958D5382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600235"/>
            <a:ext cx="4038600" cy="4525964"/>
          </a:xfrm>
        </p:spPr>
        <p:txBody>
          <a:bodyPr/>
          <a:lstStyle>
            <a:lvl1pPr>
              <a:defRPr sz="29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35"/>
            <a:ext cx="4038600" cy="4525964"/>
          </a:xfrm>
        </p:spPr>
        <p:txBody>
          <a:bodyPr/>
          <a:lstStyle>
            <a:lvl1pPr>
              <a:defRPr sz="29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D5874-CF66-402A-8473-7F904A9ABD6B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F738B-D651-433E-8635-E0EC447AE9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4" y="1535115"/>
            <a:ext cx="4040188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6952" indent="0">
              <a:buNone/>
              <a:defRPr sz="2000" b="1"/>
            </a:lvl2pPr>
            <a:lvl3pPr marL="913907" indent="0">
              <a:buNone/>
              <a:defRPr sz="1800" b="1"/>
            </a:lvl3pPr>
            <a:lvl4pPr marL="1370859" indent="0">
              <a:buNone/>
              <a:defRPr sz="1600" b="1"/>
            </a:lvl4pPr>
            <a:lvl5pPr marL="1827814" indent="0">
              <a:buNone/>
              <a:defRPr sz="1600" b="1"/>
            </a:lvl5pPr>
            <a:lvl6pPr marL="2284766" indent="0">
              <a:buNone/>
              <a:defRPr sz="1600" b="1"/>
            </a:lvl6pPr>
            <a:lvl7pPr marL="2741710" indent="0">
              <a:buNone/>
              <a:defRPr sz="1600" b="1"/>
            </a:lvl7pPr>
            <a:lvl8pPr marL="3198673" indent="0">
              <a:buNone/>
              <a:defRPr sz="1600" b="1"/>
            </a:lvl8pPr>
            <a:lvl9pPr marL="36556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4" y="2174876"/>
            <a:ext cx="4040188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5"/>
            <a:ext cx="4041776" cy="639762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6952" indent="0">
              <a:buNone/>
              <a:defRPr sz="2000" b="1"/>
            </a:lvl2pPr>
            <a:lvl3pPr marL="913907" indent="0">
              <a:buNone/>
              <a:defRPr sz="1800" b="1"/>
            </a:lvl3pPr>
            <a:lvl4pPr marL="1370859" indent="0">
              <a:buNone/>
              <a:defRPr sz="1600" b="1"/>
            </a:lvl4pPr>
            <a:lvl5pPr marL="1827814" indent="0">
              <a:buNone/>
              <a:defRPr sz="1600" b="1"/>
            </a:lvl5pPr>
            <a:lvl6pPr marL="2284766" indent="0">
              <a:buNone/>
              <a:defRPr sz="1600" b="1"/>
            </a:lvl6pPr>
            <a:lvl7pPr marL="2741710" indent="0">
              <a:buNone/>
              <a:defRPr sz="1600" b="1"/>
            </a:lvl7pPr>
            <a:lvl8pPr marL="3198673" indent="0">
              <a:buNone/>
              <a:defRPr sz="1600" b="1"/>
            </a:lvl8pPr>
            <a:lvl9pPr marL="365561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6"/>
            <a:ext cx="4041776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5E7CE-11DA-499A-9245-A34D27F3F814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CE5B5-0354-4CA1-8162-D0A6D8D9E7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8D825-C536-483F-AFD0-C8D1E309FB15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8CBC6-FA40-4E6D-BAD1-CE5876B447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E53EE-AD6B-4F3A-A620-081CEC87844F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5BE1E-A862-4D05-9CE6-7A223EB187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89" y="27308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30"/>
            <a:ext cx="300831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52" indent="0">
              <a:buNone/>
              <a:defRPr sz="1200"/>
            </a:lvl2pPr>
            <a:lvl3pPr marL="913907" indent="0">
              <a:buNone/>
              <a:defRPr sz="1100"/>
            </a:lvl3pPr>
            <a:lvl4pPr marL="1370859" indent="0">
              <a:buNone/>
              <a:defRPr sz="900"/>
            </a:lvl4pPr>
            <a:lvl5pPr marL="1827814" indent="0">
              <a:buNone/>
              <a:defRPr sz="900"/>
            </a:lvl5pPr>
            <a:lvl6pPr marL="2284766" indent="0">
              <a:buNone/>
              <a:defRPr sz="900"/>
            </a:lvl6pPr>
            <a:lvl7pPr marL="2741710" indent="0">
              <a:buNone/>
              <a:defRPr sz="900"/>
            </a:lvl7pPr>
            <a:lvl8pPr marL="3198673" indent="0">
              <a:buNone/>
              <a:defRPr sz="900"/>
            </a:lvl8pPr>
            <a:lvl9pPr marL="365561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2BB0B-9173-41CE-A94E-DA34DE447DC6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B04D5-3C83-4A5A-9207-6433F1658F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2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952" indent="0">
              <a:buNone/>
              <a:defRPr sz="2900"/>
            </a:lvl2pPr>
            <a:lvl3pPr marL="913907" indent="0">
              <a:buNone/>
              <a:defRPr sz="2300"/>
            </a:lvl3pPr>
            <a:lvl4pPr marL="1370859" indent="0">
              <a:buNone/>
              <a:defRPr sz="2000"/>
            </a:lvl4pPr>
            <a:lvl5pPr marL="1827814" indent="0">
              <a:buNone/>
              <a:defRPr sz="2000"/>
            </a:lvl5pPr>
            <a:lvl6pPr marL="2284766" indent="0">
              <a:buNone/>
              <a:defRPr sz="2000"/>
            </a:lvl6pPr>
            <a:lvl7pPr marL="2741710" indent="0">
              <a:buNone/>
              <a:defRPr sz="2000"/>
            </a:lvl7pPr>
            <a:lvl8pPr marL="3198673" indent="0">
              <a:buNone/>
              <a:defRPr sz="2000"/>
            </a:lvl8pPr>
            <a:lvl9pPr marL="3655615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7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952" indent="0">
              <a:buNone/>
              <a:defRPr sz="1200"/>
            </a:lvl2pPr>
            <a:lvl3pPr marL="913907" indent="0">
              <a:buNone/>
              <a:defRPr sz="1100"/>
            </a:lvl3pPr>
            <a:lvl4pPr marL="1370859" indent="0">
              <a:buNone/>
              <a:defRPr sz="900"/>
            </a:lvl4pPr>
            <a:lvl5pPr marL="1827814" indent="0">
              <a:buNone/>
              <a:defRPr sz="900"/>
            </a:lvl5pPr>
            <a:lvl6pPr marL="2284766" indent="0">
              <a:buNone/>
              <a:defRPr sz="900"/>
            </a:lvl6pPr>
            <a:lvl7pPr marL="2741710" indent="0">
              <a:buNone/>
              <a:defRPr sz="900"/>
            </a:lvl7pPr>
            <a:lvl8pPr marL="3198673" indent="0">
              <a:buNone/>
              <a:defRPr sz="900"/>
            </a:lvl8pPr>
            <a:lvl9pPr marL="365561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DCAD4-DD62-4174-8FB6-CE5B6C7EC797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4D5A4-8C65-4CAA-AB4B-5A8750A04DB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5" tIns="45703" rIns="91405" bIns="4570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5" tIns="45703" rIns="91405" bIns="457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1"/>
            <a:ext cx="2133600" cy="365126"/>
          </a:xfrm>
          <a:prstGeom prst="rect">
            <a:avLst/>
          </a:prstGeom>
        </p:spPr>
        <p:txBody>
          <a:bodyPr vert="horz" lIns="91405" tIns="45703" rIns="91405" bIns="45703" rtlCol="0" anchor="ctr"/>
          <a:lstStyle>
            <a:lvl1pPr algn="l" defTabSz="91390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42E386-035E-49D2-AF39-85D3068EA42C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1"/>
            <a:ext cx="2895600" cy="365126"/>
          </a:xfrm>
          <a:prstGeom prst="rect">
            <a:avLst/>
          </a:prstGeom>
        </p:spPr>
        <p:txBody>
          <a:bodyPr vert="horz" lIns="91405" tIns="45703" rIns="91405" bIns="45703" rtlCol="0" anchor="ctr"/>
          <a:lstStyle>
            <a:lvl1pPr algn="ctr" defTabSz="91390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1"/>
            <a:ext cx="2133600" cy="365126"/>
          </a:xfrm>
          <a:prstGeom prst="rect">
            <a:avLst/>
          </a:prstGeom>
        </p:spPr>
        <p:txBody>
          <a:bodyPr vert="horz" lIns="91405" tIns="45703" rIns="91405" bIns="45703" rtlCol="0" anchor="ctr"/>
          <a:lstStyle>
            <a:lvl1pPr algn="r" defTabSz="91390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BD38FB-295E-44CD-A084-57BEC24B66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912669" rtl="0" eaLnBrk="0" fontAlgn="base" hangingPunct="0">
        <a:spcBef>
          <a:spcPct val="0"/>
        </a:spcBef>
        <a:spcAft>
          <a:spcPct val="0"/>
        </a:spcAft>
        <a:defRPr sz="45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669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2pPr>
      <a:lvl3pPr algn="ctr" defTabSz="912669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3pPr>
      <a:lvl4pPr algn="ctr" defTabSz="912669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4pPr>
      <a:lvl5pPr algn="ctr" defTabSz="912669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5pPr>
      <a:lvl6pPr marL="457128" algn="ctr" defTabSz="912669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6pPr>
      <a:lvl7pPr marL="914257" algn="ctr" defTabSz="912669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7pPr>
      <a:lvl8pPr marL="1371385" algn="ctr" defTabSz="912669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8pPr>
      <a:lvl9pPr marL="1828514" algn="ctr" defTabSz="912669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9pPr>
    </p:titleStyle>
    <p:bodyStyle>
      <a:lvl1pPr marL="341258" indent="-341258" algn="l" defTabSz="912669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240" indent="-284123" algn="l" defTabSz="912669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234" indent="-226977" algn="l" defTabSz="912669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362" indent="-226977" algn="l" defTabSz="912669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91" indent="-226977" algn="l" defTabSz="912669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237" indent="-228477" algn="l" defTabSz="91390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174" indent="-228477" algn="l" defTabSz="91390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40" indent="-228477" algn="l" defTabSz="91390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083" indent="-228477" algn="l" defTabSz="91390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52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07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59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14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66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10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673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15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5" tIns="45703" rIns="91405" bIns="4570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560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3"/>
            <a:ext cx="82296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5" tIns="45703" rIns="91405" bIns="457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1"/>
            <a:ext cx="2133600" cy="365126"/>
          </a:xfrm>
          <a:prstGeom prst="rect">
            <a:avLst/>
          </a:prstGeom>
        </p:spPr>
        <p:txBody>
          <a:bodyPr vert="horz" lIns="91405" tIns="45703" rIns="91405" bIns="45703" rtlCol="0" anchor="ctr"/>
          <a:lstStyle>
            <a:lvl1pPr algn="l" defTabSz="91390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4C92DD-6269-4A57-B84C-843EBBAB8466}" type="datetimeFigureOut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1"/>
            <a:ext cx="2895600" cy="365126"/>
          </a:xfrm>
          <a:prstGeom prst="rect">
            <a:avLst/>
          </a:prstGeom>
        </p:spPr>
        <p:txBody>
          <a:bodyPr vert="horz" lIns="91405" tIns="45703" rIns="91405" bIns="45703" rtlCol="0" anchor="ctr"/>
          <a:lstStyle>
            <a:lvl1pPr algn="ctr" defTabSz="91390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1"/>
            <a:ext cx="2133600" cy="365126"/>
          </a:xfrm>
          <a:prstGeom prst="rect">
            <a:avLst/>
          </a:prstGeom>
        </p:spPr>
        <p:txBody>
          <a:bodyPr vert="horz" lIns="91405" tIns="45703" rIns="91405" bIns="45703" rtlCol="0" anchor="ctr"/>
          <a:lstStyle>
            <a:lvl1pPr algn="r" defTabSz="91390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CD1C55-1567-4C80-8C84-1C8F42CE93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defTabSz="912669" rtl="0" eaLnBrk="0" fontAlgn="base" hangingPunct="0">
        <a:spcBef>
          <a:spcPct val="0"/>
        </a:spcBef>
        <a:spcAft>
          <a:spcPct val="0"/>
        </a:spcAft>
        <a:defRPr sz="45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669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2pPr>
      <a:lvl3pPr algn="ctr" defTabSz="912669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3pPr>
      <a:lvl4pPr algn="ctr" defTabSz="912669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4pPr>
      <a:lvl5pPr algn="ctr" defTabSz="912669" rtl="0" eaLnBrk="0" fontAlgn="base" hangingPunct="0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5pPr>
      <a:lvl6pPr marL="457128" algn="ctr" defTabSz="912669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6pPr>
      <a:lvl7pPr marL="914257" algn="ctr" defTabSz="912669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7pPr>
      <a:lvl8pPr marL="1371385" algn="ctr" defTabSz="912669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8pPr>
      <a:lvl9pPr marL="1828514" algn="ctr" defTabSz="912669" rtl="0" fontAlgn="base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Calibri" pitchFamily="34" charset="0"/>
        </a:defRPr>
      </a:lvl9pPr>
    </p:titleStyle>
    <p:bodyStyle>
      <a:lvl1pPr marL="341258" indent="-341258" algn="l" defTabSz="912669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240" indent="-284123" algn="l" defTabSz="912669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234" indent="-226977" algn="l" defTabSz="912669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362" indent="-226977" algn="l" defTabSz="912669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91" indent="-226977" algn="l" defTabSz="912669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237" indent="-228477" algn="l" defTabSz="91390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174" indent="-228477" algn="l" defTabSz="91390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40" indent="-228477" algn="l" defTabSz="91390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083" indent="-228477" algn="l" defTabSz="91390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52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07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59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14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66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10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673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15" algn="l" defTabSz="9139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8.jpeg"/><Relationship Id="rId4" Type="http://schemas.openxmlformats.org/officeDocument/2006/relationships/image" Target="../media/image5.jf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0.png"/><Relationship Id="rId7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8.jpeg"/><Relationship Id="rId4" Type="http://schemas.openxmlformats.org/officeDocument/2006/relationships/image" Target="../media/image5.jf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7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7" Type="http://schemas.openxmlformats.org/officeDocument/2006/relationships/image" Target="../media/image2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7" Type="http://schemas.openxmlformats.org/officeDocument/2006/relationships/image" Target="../media/image2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wall412416391_827" TargetMode="External"/><Relationship Id="rId13" Type="http://schemas.openxmlformats.org/officeDocument/2006/relationships/hyperlink" Target="https://vk.com/wall412416391_1168" TargetMode="External"/><Relationship Id="rId3" Type="http://schemas.openxmlformats.org/officeDocument/2006/relationships/image" Target="../media/image29.jpeg"/><Relationship Id="rId7" Type="http://schemas.openxmlformats.org/officeDocument/2006/relationships/hyperlink" Target="https://vk.com/wall412416391_920" TargetMode="External"/><Relationship Id="rId12" Type="http://schemas.openxmlformats.org/officeDocument/2006/relationships/hyperlink" Target="https://vk.com/wall412416391_584" TargetMode="External"/><Relationship Id="rId17" Type="http://schemas.openxmlformats.org/officeDocument/2006/relationships/image" Target="../media/image34.jpeg"/><Relationship Id="rId2" Type="http://schemas.openxmlformats.org/officeDocument/2006/relationships/image" Target="../media/image28.jpe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hyperlink" Target="https://vk.com/wall412416391_1189" TargetMode="External"/><Relationship Id="rId5" Type="http://schemas.openxmlformats.org/officeDocument/2006/relationships/image" Target="../media/image5.jfif"/><Relationship Id="rId15" Type="http://schemas.openxmlformats.org/officeDocument/2006/relationships/image" Target="../media/image32.jpeg"/><Relationship Id="rId10" Type="http://schemas.openxmlformats.org/officeDocument/2006/relationships/hyperlink" Target="https://vk.com/wall412416391_1006" TargetMode="External"/><Relationship Id="rId4" Type="http://schemas.openxmlformats.org/officeDocument/2006/relationships/image" Target="../media/image10.png"/><Relationship Id="rId9" Type="http://schemas.openxmlformats.org/officeDocument/2006/relationships/hyperlink" Target="https://vk.com/wall412416391_677" TargetMode="External"/><Relationship Id="rId1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0.png"/><Relationship Id="rId7" Type="http://schemas.openxmlformats.org/officeDocument/2006/relationships/image" Target="../media/image3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5.jfif"/><Relationship Id="rId10" Type="http://schemas.openxmlformats.org/officeDocument/2006/relationships/hyperlink" Target="https://vk.com/cheb_detsad205" TargetMode="External"/><Relationship Id="rId4" Type="http://schemas.openxmlformats.org/officeDocument/2006/relationships/image" Target="../media/image36.jpeg"/><Relationship Id="rId9" Type="http://schemas.openxmlformats.org/officeDocument/2006/relationships/hyperlink" Target="https://detsad205.rchuv.ru/action/activity/prof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40" name="Picture 12">
            <a:extLst>
              <a:ext uri="{FF2B5EF4-FFF2-40B4-BE49-F238E27FC236}">
                <a16:creationId xmlns:a16="http://schemas.microsoft.com/office/drawing/2014/main" id="{F19A3855-0919-4DCB-AAD5-F8D8E20A25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0" b="23547"/>
          <a:stretch/>
        </p:blipFill>
        <p:spPr bwMode="auto">
          <a:xfrm>
            <a:off x="646297" y="3367281"/>
            <a:ext cx="3362314" cy="20588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2" name="Picture 14">
            <a:extLst>
              <a:ext uri="{FF2B5EF4-FFF2-40B4-BE49-F238E27FC236}">
                <a16:creationId xmlns:a16="http://schemas.microsoft.com/office/drawing/2014/main" id="{15BB8E34-E170-4A8D-AC21-18C7B9EF2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261" y="5052434"/>
            <a:ext cx="4140688" cy="27593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4" name="Picture 16">
            <a:extLst>
              <a:ext uri="{FF2B5EF4-FFF2-40B4-BE49-F238E27FC236}">
                <a16:creationId xmlns:a16="http://schemas.microsoft.com/office/drawing/2014/main" id="{F9B5FCF1-64D0-46B8-A0A7-29034A7F6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961" y="2953486"/>
            <a:ext cx="5086606" cy="33897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2313612" y="255051"/>
            <a:ext cx="13794633" cy="4755114"/>
          </a:xfrm>
          <a:prstGeom prst="rect">
            <a:avLst/>
          </a:prstGeom>
          <a:noFill/>
        </p:spPr>
        <p:txBody>
          <a:bodyPr wrap="square" lIns="91405" tIns="45703" rIns="91405" bIns="45703">
            <a:spAutoFit/>
          </a:bodyPr>
          <a:lstStyle/>
          <a:p>
            <a:pPr algn="ctr"/>
            <a:r>
              <a:rPr lang="ru-RU" sz="2000" dirty="0">
                <a:latin typeface="Georgia" panose="02040502050405020303" pitchFamily="18" charset="0"/>
              </a:rPr>
              <a:t>Муниципальное бюджетное дошкольное образовательное учреждение </a:t>
            </a:r>
            <a:br>
              <a:rPr lang="ru-RU" sz="2000" dirty="0">
                <a:latin typeface="Georgia" panose="02040502050405020303" pitchFamily="18" charset="0"/>
              </a:rPr>
            </a:br>
            <a:r>
              <a:rPr lang="ru-RU" sz="2000" dirty="0">
                <a:latin typeface="Georgia" panose="02040502050405020303" pitchFamily="18" charset="0"/>
              </a:rPr>
              <a:t>«Детский сад №205 «Новоград» города Чебоксары Чувашской Республики</a:t>
            </a:r>
            <a:br>
              <a:rPr lang="ru-RU" sz="4400" dirty="0">
                <a:latin typeface="Georgia" panose="02040502050405020303" pitchFamily="18" charset="0"/>
              </a:rPr>
            </a:br>
            <a:br>
              <a:rPr lang="ru-RU" sz="500" dirty="0">
                <a:latin typeface="Georgia" panose="02040502050405020303" pitchFamily="18" charset="0"/>
              </a:rPr>
            </a:br>
            <a:br>
              <a:rPr lang="ru-RU" sz="500" dirty="0">
                <a:latin typeface="Georgia" panose="02040502050405020303" pitchFamily="18" charset="0"/>
              </a:rPr>
            </a:b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«ПРОФ-гид – сегодня старт, завтра успех!»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br>
              <a:rPr lang="ru-RU" sz="700" b="1" dirty="0">
                <a:solidFill>
                  <a:srgbClr val="1463AE"/>
                </a:solidFill>
                <a:latin typeface="Georgia" panose="02040502050405020303" pitchFamily="18" charset="0"/>
              </a:rPr>
            </a:br>
            <a:endParaRPr lang="ru-RU" sz="700" b="1" dirty="0">
              <a:solidFill>
                <a:srgbClr val="1463AE"/>
              </a:solidFill>
              <a:latin typeface="Georgia" panose="02040502050405020303" pitchFamily="18" charset="0"/>
            </a:endParaRP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br>
              <a:rPr lang="ru-RU" sz="700" b="1" dirty="0">
                <a:solidFill>
                  <a:srgbClr val="1463AE"/>
                </a:solidFill>
                <a:latin typeface="Georgia" panose="02040502050405020303" pitchFamily="18" charset="0"/>
              </a:rPr>
            </a:br>
            <a:r>
              <a:rPr lang="ru-RU" sz="2800" b="1" dirty="0">
                <a:solidFill>
                  <a:srgbClr val="1463AE"/>
                </a:solidFill>
                <a:latin typeface="Georgia" panose="02040502050405020303" pitchFamily="18" charset="0"/>
              </a:rPr>
              <a:t>проект физкультурно-оздоровительных </a:t>
            </a:r>
            <a:br>
              <a:rPr lang="ru-RU" sz="2800" b="1" dirty="0">
                <a:solidFill>
                  <a:srgbClr val="1463AE"/>
                </a:solidFill>
                <a:latin typeface="Georgia" panose="02040502050405020303" pitchFamily="18" charset="0"/>
              </a:rPr>
            </a:br>
            <a:r>
              <a:rPr lang="ru-RU" sz="2800" b="1" dirty="0">
                <a:solidFill>
                  <a:srgbClr val="1463AE"/>
                </a:solidFill>
                <a:latin typeface="Georgia" panose="02040502050405020303" pitchFamily="18" charset="0"/>
              </a:rPr>
              <a:t>и спортивных инициатив для сотрудников</a:t>
            </a:r>
            <a:endParaRPr lang="ru-RU" sz="6000" b="1" dirty="0">
              <a:solidFill>
                <a:srgbClr val="1463AE"/>
              </a:solidFill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pic>
        <p:nvPicPr>
          <p:cNvPr id="39939" name="Рисунок 30"/>
          <p:cNvPicPr>
            <a:picLocks noChangeAspect="1"/>
          </p:cNvPicPr>
          <p:nvPr/>
        </p:nvPicPr>
        <p:blipFill>
          <a:blip r:embed="rId6"/>
          <a:srcRect t="33369"/>
          <a:stretch>
            <a:fillRect/>
          </a:stretch>
        </p:blipFill>
        <p:spPr bwMode="auto">
          <a:xfrm>
            <a:off x="37" y="7962900"/>
            <a:ext cx="3600450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Рисунок 34"/>
          <p:cNvPicPr>
            <a:picLocks noChangeAspect="1"/>
          </p:cNvPicPr>
          <p:nvPr/>
        </p:nvPicPr>
        <p:blipFill>
          <a:blip r:embed="rId6"/>
          <a:srcRect t="33369"/>
          <a:stretch>
            <a:fillRect/>
          </a:stretch>
        </p:blipFill>
        <p:spPr bwMode="auto">
          <a:xfrm>
            <a:off x="3609976" y="7962900"/>
            <a:ext cx="3598864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Рисунок 35"/>
          <p:cNvPicPr>
            <a:picLocks noChangeAspect="1"/>
          </p:cNvPicPr>
          <p:nvPr/>
        </p:nvPicPr>
        <p:blipFill>
          <a:blip r:embed="rId6"/>
          <a:srcRect t="33369"/>
          <a:stretch>
            <a:fillRect/>
          </a:stretch>
        </p:blipFill>
        <p:spPr bwMode="auto">
          <a:xfrm>
            <a:off x="7196177" y="7962900"/>
            <a:ext cx="3598862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Рисунок 36"/>
          <p:cNvPicPr>
            <a:picLocks noChangeAspect="1"/>
          </p:cNvPicPr>
          <p:nvPr/>
        </p:nvPicPr>
        <p:blipFill>
          <a:blip r:embed="rId6"/>
          <a:srcRect t="33369"/>
          <a:stretch>
            <a:fillRect/>
          </a:stretch>
        </p:blipFill>
        <p:spPr bwMode="auto">
          <a:xfrm>
            <a:off x="10806117" y="7962900"/>
            <a:ext cx="3598862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Рисунок 37"/>
          <p:cNvPicPr>
            <a:picLocks noChangeAspect="1"/>
          </p:cNvPicPr>
          <p:nvPr/>
        </p:nvPicPr>
        <p:blipFill>
          <a:blip r:embed="rId6"/>
          <a:srcRect t="33369"/>
          <a:stretch>
            <a:fillRect/>
          </a:stretch>
        </p:blipFill>
        <p:spPr bwMode="auto">
          <a:xfrm>
            <a:off x="14381240" y="7929593"/>
            <a:ext cx="3969625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 rot="16200000">
            <a:off x="8983684" y="927101"/>
            <a:ext cx="473075" cy="18440400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0" name="Прямоугольник 14"/>
          <p:cNvSpPr/>
          <p:nvPr/>
        </p:nvSpPr>
        <p:spPr>
          <a:xfrm>
            <a:off x="15843947" y="-33307"/>
            <a:ext cx="896938" cy="3467099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white"/>
                </a:solidFill>
              </a:rPr>
              <a:t>УЛЫБАЙСЯ!</a:t>
            </a:r>
          </a:p>
        </p:txBody>
      </p:sp>
      <p:sp>
        <p:nvSpPr>
          <p:cNvPr id="41" name="Прямоугольник 14"/>
          <p:cNvSpPr/>
          <p:nvPr/>
        </p:nvSpPr>
        <p:spPr>
          <a:xfrm>
            <a:off x="17392650" y="0"/>
            <a:ext cx="895350" cy="4152900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73730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73730"/>
                </a:lnTo>
                <a:lnTo>
                  <a:pt x="0" y="0"/>
                </a:lnTo>
                <a:close/>
              </a:path>
            </a:pathLst>
          </a:cu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33CC"/>
                </a:solidFill>
              </a:rPr>
              <a:t>       ЗАРЯЖАЙСЯ!</a:t>
            </a:r>
          </a:p>
        </p:txBody>
      </p:sp>
      <p:sp>
        <p:nvSpPr>
          <p:cNvPr id="42" name="Прямоугольник 14"/>
          <p:cNvSpPr/>
          <p:nvPr/>
        </p:nvSpPr>
        <p:spPr>
          <a:xfrm>
            <a:off x="16533239" y="-33307"/>
            <a:ext cx="1095376" cy="3881407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БУДЬ ЗДОРОВ!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-32633" y="1662675"/>
            <a:ext cx="1231959" cy="1141383"/>
          </a:xfrm>
          <a:prstGeom prst="rect">
            <a:avLst/>
          </a:pr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-32616" y="8198"/>
            <a:ext cx="1231976" cy="1141383"/>
          </a:xfrm>
          <a:prstGeom prst="rect">
            <a:avLst/>
          </a:pr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-32616" y="792220"/>
            <a:ext cx="1231959" cy="1141383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43CDF9-55FC-4525-B541-43D569C7BF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7" y="-27883"/>
            <a:ext cx="1415970" cy="141597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3734" name="Picture 6" descr="Коллектив детского сада участник первенства по волейболу среди образовательных учреждений">
            <a:extLst>
              <a:ext uri="{FF2B5EF4-FFF2-40B4-BE49-F238E27FC236}">
                <a16:creationId xmlns:a16="http://schemas.microsoft.com/office/drawing/2014/main" id="{26A3B3D6-8315-4EE3-84AC-CDB149894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4701" y="4940062"/>
            <a:ext cx="4145158" cy="27634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0" name="Picture 2">
            <a:extLst>
              <a:ext uri="{FF2B5EF4-FFF2-40B4-BE49-F238E27FC236}">
                <a16:creationId xmlns:a16="http://schemas.microsoft.com/office/drawing/2014/main" id="{C566C9EB-D282-4E70-8348-5DD0FCFFF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7669" y="3502111"/>
            <a:ext cx="3045943" cy="20306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48" name="Picture 20">
            <a:extLst>
              <a:ext uri="{FF2B5EF4-FFF2-40B4-BE49-F238E27FC236}">
                <a16:creationId xmlns:a16="http://schemas.microsoft.com/office/drawing/2014/main" id="{CBDCECE7-443E-4FA3-8A5E-9749BDBA64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10681" r="12230" b="13988"/>
          <a:stretch/>
        </p:blipFill>
        <p:spPr bwMode="auto">
          <a:xfrm>
            <a:off x="464143" y="1400974"/>
            <a:ext cx="1424475" cy="141597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8" name="Picture 6">
            <a:extLst>
              <a:ext uri="{FF2B5EF4-FFF2-40B4-BE49-F238E27FC236}">
                <a16:creationId xmlns:a16="http://schemas.microsoft.com/office/drawing/2014/main" id="{40B5A918-2730-47B2-857F-B2FEB4829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6149" y="5805455"/>
            <a:ext cx="5956501" cy="3969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594" y="-7620"/>
            <a:ext cx="381000" cy="10388600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0967" name="Рисунок 20"/>
          <p:cNvPicPr>
            <a:picLocks noChangeAspect="1"/>
          </p:cNvPicPr>
          <p:nvPr/>
        </p:nvPicPr>
        <p:blipFill>
          <a:blip r:embed="rId3"/>
          <a:srcRect l="22592" t="25555" r="64476" b="24074"/>
          <a:stretch>
            <a:fillRect/>
          </a:stretch>
        </p:blipFill>
        <p:spPr bwMode="auto">
          <a:xfrm>
            <a:off x="384594" y="519938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Рисунок 21"/>
          <p:cNvPicPr>
            <a:picLocks noChangeAspect="1"/>
          </p:cNvPicPr>
          <p:nvPr/>
        </p:nvPicPr>
        <p:blipFill>
          <a:blip r:embed="rId3"/>
          <a:srcRect l="22592" t="25555" r="64476" b="24074"/>
          <a:stretch>
            <a:fillRect/>
          </a:stretch>
        </p:blipFill>
        <p:spPr bwMode="auto">
          <a:xfrm>
            <a:off x="384594" y="-762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757954" y="263693"/>
            <a:ext cx="1281271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Цель проекта</a:t>
            </a: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marL="571500" indent="-571500" algn="ctr" defTabSz="91390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sz="2800" dirty="0">
              <a:solidFill>
                <a:srgbClr val="320CD6"/>
              </a:solidFill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8D8C7DC3-F49C-41D5-B9F2-86C7721D438C}"/>
              </a:ext>
            </a:extLst>
          </p:cNvPr>
          <p:cNvSpPr/>
          <p:nvPr/>
        </p:nvSpPr>
        <p:spPr>
          <a:xfrm>
            <a:off x="17392650" y="0"/>
            <a:ext cx="895350" cy="4152900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73730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73730"/>
                </a:lnTo>
                <a:lnTo>
                  <a:pt x="0" y="0"/>
                </a:lnTo>
                <a:close/>
              </a:path>
            </a:pathLst>
          </a:cu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33CC"/>
                </a:solidFill>
              </a:rPr>
              <a:t>       ЗАРЯЖАЙСЯ!</a:t>
            </a: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B858F6D2-0C49-499E-BA09-3A6253325141}"/>
              </a:ext>
            </a:extLst>
          </p:cNvPr>
          <p:cNvSpPr/>
          <p:nvPr/>
        </p:nvSpPr>
        <p:spPr>
          <a:xfrm>
            <a:off x="16533239" y="-33307"/>
            <a:ext cx="1095376" cy="3881407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БУДЬ ЗДОРОВ!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88AA572-E7C7-4522-A46C-FB98DDA05B59}"/>
              </a:ext>
            </a:extLst>
          </p:cNvPr>
          <p:cNvSpPr/>
          <p:nvPr/>
        </p:nvSpPr>
        <p:spPr>
          <a:xfrm>
            <a:off x="15843947" y="-33307"/>
            <a:ext cx="896938" cy="3467099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white"/>
                </a:solidFill>
              </a:rPr>
              <a:t>УЛЫБАЙСЯ!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AD88B6F-7145-42F2-9B8C-1161EBF6FFAE}"/>
              </a:ext>
            </a:extLst>
          </p:cNvPr>
          <p:cNvSpPr/>
          <p:nvPr/>
        </p:nvSpPr>
        <p:spPr>
          <a:xfrm>
            <a:off x="-32616" y="8198"/>
            <a:ext cx="1231976" cy="1141383"/>
          </a:xfrm>
          <a:prstGeom prst="rect">
            <a:avLst/>
          </a:pr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5A2C880-87D1-4838-8BD6-08FC3D12D4A2}"/>
              </a:ext>
            </a:extLst>
          </p:cNvPr>
          <p:cNvSpPr/>
          <p:nvPr/>
        </p:nvSpPr>
        <p:spPr>
          <a:xfrm>
            <a:off x="-32633" y="1662675"/>
            <a:ext cx="1231959" cy="1141383"/>
          </a:xfrm>
          <a:prstGeom prst="rect">
            <a:avLst/>
          </a:pr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AC58A54-EAE6-493D-8916-29CDCC9EAAE6}"/>
              </a:ext>
            </a:extLst>
          </p:cNvPr>
          <p:cNvSpPr/>
          <p:nvPr/>
        </p:nvSpPr>
        <p:spPr>
          <a:xfrm>
            <a:off x="-32616" y="792220"/>
            <a:ext cx="1231959" cy="1141383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3A64E67-8CA9-4212-81A2-851A5C6751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7" y="-27883"/>
            <a:ext cx="1415970" cy="141597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Picture 20">
            <a:extLst>
              <a:ext uri="{FF2B5EF4-FFF2-40B4-BE49-F238E27FC236}">
                <a16:creationId xmlns:a16="http://schemas.microsoft.com/office/drawing/2014/main" id="{A297C8B4-88BD-497F-95FD-85E8B4DD3B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10681" r="12230" b="13988"/>
          <a:stretch/>
        </p:blipFill>
        <p:spPr bwMode="auto">
          <a:xfrm>
            <a:off x="464143" y="1400974"/>
            <a:ext cx="1424475" cy="141597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CDD09FB-E39E-4D24-8129-A07B4AA9728D}"/>
              </a:ext>
            </a:extLst>
          </p:cNvPr>
          <p:cNvSpPr/>
          <p:nvPr/>
        </p:nvSpPr>
        <p:spPr>
          <a:xfrm>
            <a:off x="2601705" y="1108418"/>
            <a:ext cx="133026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Создание в МБДОУ «Детский сад № 205» г. Чебоксары условий для реализации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физкультурно-оздоровительных, спортивных инициатив. Формирование устойчивой системы ценностных ориентаций и установок активной жизненной позиции сотрудников, заинтересованность в поддержке здорового образа жизни, позитивной мотивации к саморазвитию и самосовершенствованию.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051E496-36A0-430F-865C-BE7A3B36A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249" y="3706750"/>
            <a:ext cx="6127539" cy="40834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60" name="Picture 8">
            <a:extLst>
              <a:ext uri="{FF2B5EF4-FFF2-40B4-BE49-F238E27FC236}">
                <a16:creationId xmlns:a16="http://schemas.microsoft.com/office/drawing/2014/main" id="{5889617A-09F9-4913-81D0-D5B906357F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65" b="21009"/>
          <a:stretch/>
        </p:blipFill>
        <p:spPr bwMode="auto">
          <a:xfrm>
            <a:off x="420804" y="5687074"/>
            <a:ext cx="6127539" cy="39299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003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6" name="Picture 6">
            <a:extLst>
              <a:ext uri="{FF2B5EF4-FFF2-40B4-BE49-F238E27FC236}">
                <a16:creationId xmlns:a16="http://schemas.microsoft.com/office/drawing/2014/main" id="{6E9296D1-18A5-4D47-BDBE-BAD925C46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5904" y="5448645"/>
            <a:ext cx="4621019" cy="30830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594" y="-7620"/>
            <a:ext cx="381000" cy="10388600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0967" name="Рисунок 20"/>
          <p:cNvPicPr>
            <a:picLocks noChangeAspect="1"/>
          </p:cNvPicPr>
          <p:nvPr/>
        </p:nvPicPr>
        <p:blipFill>
          <a:blip r:embed="rId3"/>
          <a:srcRect l="22592" t="25555" r="64476" b="24074"/>
          <a:stretch>
            <a:fillRect/>
          </a:stretch>
        </p:blipFill>
        <p:spPr bwMode="auto">
          <a:xfrm>
            <a:off x="384594" y="519938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Рисунок 21"/>
          <p:cNvPicPr>
            <a:picLocks noChangeAspect="1"/>
          </p:cNvPicPr>
          <p:nvPr/>
        </p:nvPicPr>
        <p:blipFill>
          <a:blip r:embed="rId3"/>
          <a:srcRect l="22592" t="25555" r="64476" b="24074"/>
          <a:stretch>
            <a:fillRect/>
          </a:stretch>
        </p:blipFill>
        <p:spPr bwMode="auto">
          <a:xfrm>
            <a:off x="384594" y="-762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757954" y="263693"/>
            <a:ext cx="1281271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Основные задачи проекта</a:t>
            </a: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marL="571500" indent="-571500" algn="ctr" defTabSz="91390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sz="2800" dirty="0">
              <a:solidFill>
                <a:srgbClr val="320CD6"/>
              </a:solidFill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8D8C7DC3-F49C-41D5-B9F2-86C7721D438C}"/>
              </a:ext>
            </a:extLst>
          </p:cNvPr>
          <p:cNvSpPr/>
          <p:nvPr/>
        </p:nvSpPr>
        <p:spPr>
          <a:xfrm>
            <a:off x="17392650" y="0"/>
            <a:ext cx="895350" cy="4152900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73730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73730"/>
                </a:lnTo>
                <a:lnTo>
                  <a:pt x="0" y="0"/>
                </a:lnTo>
                <a:close/>
              </a:path>
            </a:pathLst>
          </a:cu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33CC"/>
                </a:solidFill>
              </a:rPr>
              <a:t>       ЗАРЯЖАЙСЯ!</a:t>
            </a: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B858F6D2-0C49-499E-BA09-3A6253325141}"/>
              </a:ext>
            </a:extLst>
          </p:cNvPr>
          <p:cNvSpPr/>
          <p:nvPr/>
        </p:nvSpPr>
        <p:spPr>
          <a:xfrm>
            <a:off x="16533239" y="-33307"/>
            <a:ext cx="1095376" cy="3881407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БУДЬ ЗДОРОВ!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88AA572-E7C7-4522-A46C-FB98DDA05B59}"/>
              </a:ext>
            </a:extLst>
          </p:cNvPr>
          <p:cNvSpPr/>
          <p:nvPr/>
        </p:nvSpPr>
        <p:spPr>
          <a:xfrm>
            <a:off x="15843947" y="-33307"/>
            <a:ext cx="896938" cy="3467099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white"/>
                </a:solidFill>
              </a:rPr>
              <a:t>УЛЫБАЙСЯ!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AD88B6F-7145-42F2-9B8C-1161EBF6FFAE}"/>
              </a:ext>
            </a:extLst>
          </p:cNvPr>
          <p:cNvSpPr/>
          <p:nvPr/>
        </p:nvSpPr>
        <p:spPr>
          <a:xfrm>
            <a:off x="-32616" y="8198"/>
            <a:ext cx="1231976" cy="1141383"/>
          </a:xfrm>
          <a:prstGeom prst="rect">
            <a:avLst/>
          </a:pr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5A2C880-87D1-4838-8BD6-08FC3D12D4A2}"/>
              </a:ext>
            </a:extLst>
          </p:cNvPr>
          <p:cNvSpPr/>
          <p:nvPr/>
        </p:nvSpPr>
        <p:spPr>
          <a:xfrm>
            <a:off x="-32633" y="1662675"/>
            <a:ext cx="1231959" cy="1141383"/>
          </a:xfrm>
          <a:prstGeom prst="rect">
            <a:avLst/>
          </a:pr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AC58A54-EAE6-493D-8916-29CDCC9EAAE6}"/>
              </a:ext>
            </a:extLst>
          </p:cNvPr>
          <p:cNvSpPr/>
          <p:nvPr/>
        </p:nvSpPr>
        <p:spPr>
          <a:xfrm>
            <a:off x="-32616" y="792220"/>
            <a:ext cx="1231959" cy="1141383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3A64E67-8CA9-4212-81A2-851A5C6751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7" y="-27883"/>
            <a:ext cx="1415970" cy="141597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Picture 20">
            <a:extLst>
              <a:ext uri="{FF2B5EF4-FFF2-40B4-BE49-F238E27FC236}">
                <a16:creationId xmlns:a16="http://schemas.microsoft.com/office/drawing/2014/main" id="{A297C8B4-88BD-497F-95FD-85E8B4DD3B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10681" r="12230" b="13988"/>
          <a:stretch/>
        </p:blipFill>
        <p:spPr bwMode="auto">
          <a:xfrm>
            <a:off x="464143" y="1400974"/>
            <a:ext cx="1424475" cy="141597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CDD09FB-E39E-4D24-8129-A07B4AA9728D}"/>
              </a:ext>
            </a:extLst>
          </p:cNvPr>
          <p:cNvSpPr/>
          <p:nvPr/>
        </p:nvSpPr>
        <p:spPr>
          <a:xfrm>
            <a:off x="1870224" y="1362911"/>
            <a:ext cx="6740376" cy="8171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500" dirty="0">
                <a:latin typeface="Georgia" panose="02040502050405020303" pitchFamily="18" charset="0"/>
              </a:rPr>
              <a:t>Популяризация здорового образа жизни и массового спорта среди сотрудников;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500" dirty="0">
                <a:latin typeface="Georgia" panose="02040502050405020303" pitchFamily="18" charset="0"/>
              </a:rPr>
              <a:t>Развитие потребности в здоровом образе жизни;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500" dirty="0">
                <a:latin typeface="Georgia" panose="02040502050405020303" pitchFamily="18" charset="0"/>
              </a:rPr>
              <a:t>Формирование ценностного отношения к состоянию здоровья работников;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500" dirty="0">
                <a:latin typeface="Georgia" panose="02040502050405020303" pitchFamily="18" charset="0"/>
              </a:rPr>
              <a:t>Улучшение информированности работников о заболеваниях и мерах их предотвращения;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500" dirty="0">
                <a:latin typeface="Georgia" panose="02040502050405020303" pitchFamily="18" charset="0"/>
              </a:rPr>
              <a:t>Стимуляция работников к занятиям спортивной направленности;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500" dirty="0">
                <a:latin typeface="Georgia" panose="02040502050405020303" pitchFamily="18" charset="0"/>
              </a:rPr>
              <a:t>Разработка и проведение профилактических и пропагандистских мероприятий, способствующих отказу от вредных привычек среди работников;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ru-RU" sz="2500" dirty="0">
                <a:latin typeface="Georgia" panose="02040502050405020303" pitchFamily="18" charset="0"/>
              </a:rPr>
              <a:t>Внедрение в деятельность комплекса мероприятий, направленных на поддержку инициатив по формированию и пропаганде здорового образа жизни среди сотрудников.</a:t>
            </a:r>
          </a:p>
        </p:txBody>
      </p:sp>
      <p:pic>
        <p:nvPicPr>
          <p:cNvPr id="76802" name="Picture 2">
            <a:extLst>
              <a:ext uri="{FF2B5EF4-FFF2-40B4-BE49-F238E27FC236}">
                <a16:creationId xmlns:a16="http://schemas.microsoft.com/office/drawing/2014/main" id="{FBCD59A1-6F0E-4267-A795-E3DFDF8EE1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75"/>
          <a:stretch/>
        </p:blipFill>
        <p:spPr bwMode="auto">
          <a:xfrm>
            <a:off x="8883879" y="1361068"/>
            <a:ext cx="4621019" cy="28682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4" name="Picture 4">
            <a:extLst>
              <a:ext uri="{FF2B5EF4-FFF2-40B4-BE49-F238E27FC236}">
                <a16:creationId xmlns:a16="http://schemas.microsoft.com/office/drawing/2014/main" id="{79BC9D7F-E53F-42B4-A911-23806B6D8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0478" y="3377782"/>
            <a:ext cx="4036420" cy="25667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fs02.rchuv.ru/rchuv19/detsad205/news/2023/02/27/d4680e08-91fd-46f0-ad1c-bbdd8f62df69/izobrazhenie_viber_2023-02-27.jpg">
            <a:extLst>
              <a:ext uri="{FF2B5EF4-FFF2-40B4-BE49-F238E27FC236}">
                <a16:creationId xmlns:a16="http://schemas.microsoft.com/office/drawing/2014/main" id="{1C993E12-A84E-4C5C-AB18-8A2680F1C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753" y="7047549"/>
            <a:ext cx="3987421" cy="2726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323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594" y="-7620"/>
            <a:ext cx="381000" cy="10388600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0967" name="Рисунок 20"/>
          <p:cNvPicPr>
            <a:picLocks noChangeAspect="1"/>
          </p:cNvPicPr>
          <p:nvPr/>
        </p:nvPicPr>
        <p:blipFill>
          <a:blip r:embed="rId2"/>
          <a:srcRect l="22592" t="25555" r="64476" b="24074"/>
          <a:stretch>
            <a:fillRect/>
          </a:stretch>
        </p:blipFill>
        <p:spPr bwMode="auto">
          <a:xfrm>
            <a:off x="384594" y="519938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Рисунок 21"/>
          <p:cNvPicPr>
            <a:picLocks noChangeAspect="1"/>
          </p:cNvPicPr>
          <p:nvPr/>
        </p:nvPicPr>
        <p:blipFill>
          <a:blip r:embed="rId2"/>
          <a:srcRect l="22592" t="25555" r="64476" b="24074"/>
          <a:stretch>
            <a:fillRect/>
          </a:stretch>
        </p:blipFill>
        <p:spPr bwMode="auto">
          <a:xfrm>
            <a:off x="384594" y="-762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757954" y="263693"/>
            <a:ext cx="128127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Этапы и сроки реализации проекта</a:t>
            </a:r>
          </a:p>
          <a:p>
            <a:pPr marL="571500" indent="-571500" algn="ctr" defTabSz="91390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sz="2800" dirty="0">
              <a:solidFill>
                <a:srgbClr val="320CD6"/>
              </a:solidFill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8D8C7DC3-F49C-41D5-B9F2-86C7721D438C}"/>
              </a:ext>
            </a:extLst>
          </p:cNvPr>
          <p:cNvSpPr/>
          <p:nvPr/>
        </p:nvSpPr>
        <p:spPr>
          <a:xfrm>
            <a:off x="17392650" y="0"/>
            <a:ext cx="895350" cy="4152900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73730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73730"/>
                </a:lnTo>
                <a:lnTo>
                  <a:pt x="0" y="0"/>
                </a:lnTo>
                <a:close/>
              </a:path>
            </a:pathLst>
          </a:cu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33CC"/>
                </a:solidFill>
              </a:rPr>
              <a:t>       ЗАРЯЖАЙСЯ!</a:t>
            </a: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B858F6D2-0C49-499E-BA09-3A6253325141}"/>
              </a:ext>
            </a:extLst>
          </p:cNvPr>
          <p:cNvSpPr/>
          <p:nvPr/>
        </p:nvSpPr>
        <p:spPr>
          <a:xfrm>
            <a:off x="16533239" y="-33307"/>
            <a:ext cx="1095376" cy="3881407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БУДЬ ЗДОРОВ!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88AA572-E7C7-4522-A46C-FB98DDA05B59}"/>
              </a:ext>
            </a:extLst>
          </p:cNvPr>
          <p:cNvSpPr/>
          <p:nvPr/>
        </p:nvSpPr>
        <p:spPr>
          <a:xfrm>
            <a:off x="15843947" y="-33307"/>
            <a:ext cx="896938" cy="3467099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white"/>
                </a:solidFill>
              </a:rPr>
              <a:t>УЛЫБАЙСЯ!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AD88B6F-7145-42F2-9B8C-1161EBF6FFAE}"/>
              </a:ext>
            </a:extLst>
          </p:cNvPr>
          <p:cNvSpPr/>
          <p:nvPr/>
        </p:nvSpPr>
        <p:spPr>
          <a:xfrm>
            <a:off x="-32616" y="8198"/>
            <a:ext cx="1231976" cy="1141383"/>
          </a:xfrm>
          <a:prstGeom prst="rect">
            <a:avLst/>
          </a:pr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5A2C880-87D1-4838-8BD6-08FC3D12D4A2}"/>
              </a:ext>
            </a:extLst>
          </p:cNvPr>
          <p:cNvSpPr/>
          <p:nvPr/>
        </p:nvSpPr>
        <p:spPr>
          <a:xfrm>
            <a:off x="-32633" y="1662675"/>
            <a:ext cx="1231959" cy="1141383"/>
          </a:xfrm>
          <a:prstGeom prst="rect">
            <a:avLst/>
          </a:pr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AC58A54-EAE6-493D-8916-29CDCC9EAAE6}"/>
              </a:ext>
            </a:extLst>
          </p:cNvPr>
          <p:cNvSpPr/>
          <p:nvPr/>
        </p:nvSpPr>
        <p:spPr>
          <a:xfrm>
            <a:off x="-32616" y="792220"/>
            <a:ext cx="1231959" cy="1141383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3A64E67-8CA9-4212-81A2-851A5C6751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7" y="-27883"/>
            <a:ext cx="1415970" cy="141597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Picture 20">
            <a:extLst>
              <a:ext uri="{FF2B5EF4-FFF2-40B4-BE49-F238E27FC236}">
                <a16:creationId xmlns:a16="http://schemas.microsoft.com/office/drawing/2014/main" id="{A297C8B4-88BD-497F-95FD-85E8B4DD3B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10681" r="12230" b="13988"/>
          <a:stretch/>
        </p:blipFill>
        <p:spPr bwMode="auto">
          <a:xfrm>
            <a:off x="464143" y="1400974"/>
            <a:ext cx="1424475" cy="141597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3A8CD110-8C31-4AE1-B5E4-54FD005377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743201"/>
              </p:ext>
            </p:extLst>
          </p:nvPr>
        </p:nvGraphicFramePr>
        <p:xfrm>
          <a:off x="2771672" y="1464022"/>
          <a:ext cx="12192000" cy="21437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192000">
                  <a:extLst>
                    <a:ext uri="{9D8B030D-6E8A-4147-A177-3AD203B41FA5}">
                      <a16:colId xmlns:a16="http://schemas.microsoft.com/office/drawing/2014/main" val="11933477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этап - информационно-подготовительный. Август-сентябрь, 2023 г.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0666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39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этап – основной. Октябрь, 2023 г.-май, 2024 г.</a:t>
                      </a:r>
                      <a:endParaRPr lang="ru-RU"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820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39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этап - заключительный, оценочный. Июнь, 2024 г.</a:t>
                      </a:r>
                      <a:endParaRPr lang="ru-RU"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055218"/>
                  </a:ext>
                </a:extLst>
              </a:tr>
              <a:tr h="589280">
                <a:tc>
                  <a:txBody>
                    <a:bodyPr/>
                    <a:lstStyle/>
                    <a:p>
                      <a:pPr marL="0" marR="0" lvl="0" indent="0" algn="ctr" defTabSz="9139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этап – презентационный. Июль-август, 2024 .</a:t>
                      </a:r>
                      <a:endParaRPr lang="ru-RU"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17740"/>
                  </a:ext>
                </a:extLst>
              </a:tr>
            </a:tbl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5F70E5F-50C5-44EE-9264-3C6547ACAF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5" t="25162" r="7674"/>
          <a:stretch/>
        </p:blipFill>
        <p:spPr>
          <a:xfrm>
            <a:off x="6043945" y="3848100"/>
            <a:ext cx="7085276" cy="4152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C5FF9F-6235-42CE-81C2-AE335E304A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2"/>
          <a:stretch/>
        </p:blipFill>
        <p:spPr>
          <a:xfrm>
            <a:off x="1883907" y="6516734"/>
            <a:ext cx="5173752" cy="31910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B6F8D3D-1D1A-42DC-B6F2-83033055FD4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9544" y="6679219"/>
            <a:ext cx="5470195" cy="31910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58572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594" y="-7620"/>
            <a:ext cx="381000" cy="10388600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0967" name="Рисунок 20"/>
          <p:cNvPicPr>
            <a:picLocks noChangeAspect="1"/>
          </p:cNvPicPr>
          <p:nvPr/>
        </p:nvPicPr>
        <p:blipFill>
          <a:blip r:embed="rId2"/>
          <a:srcRect l="22592" t="25555" r="64476" b="24074"/>
          <a:stretch>
            <a:fillRect/>
          </a:stretch>
        </p:blipFill>
        <p:spPr bwMode="auto">
          <a:xfrm>
            <a:off x="384594" y="519938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Рисунок 21"/>
          <p:cNvPicPr>
            <a:picLocks noChangeAspect="1"/>
          </p:cNvPicPr>
          <p:nvPr/>
        </p:nvPicPr>
        <p:blipFill>
          <a:blip r:embed="rId2"/>
          <a:srcRect l="22592" t="25555" r="64476" b="24074"/>
          <a:stretch>
            <a:fillRect/>
          </a:stretch>
        </p:blipFill>
        <p:spPr bwMode="auto">
          <a:xfrm>
            <a:off x="384594" y="-762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757954" y="263693"/>
            <a:ext cx="128127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315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Детский сад - победитель </a:t>
            </a:r>
            <a:b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профсоюзных конкурсов</a:t>
            </a: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marL="571500" indent="-571500" algn="ctr" defTabSz="91390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sz="2800" dirty="0">
              <a:solidFill>
                <a:srgbClr val="320CD6"/>
              </a:solidFill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8D8C7DC3-F49C-41D5-B9F2-86C7721D438C}"/>
              </a:ext>
            </a:extLst>
          </p:cNvPr>
          <p:cNvSpPr/>
          <p:nvPr/>
        </p:nvSpPr>
        <p:spPr>
          <a:xfrm>
            <a:off x="17392650" y="0"/>
            <a:ext cx="895350" cy="4152900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73730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73730"/>
                </a:lnTo>
                <a:lnTo>
                  <a:pt x="0" y="0"/>
                </a:lnTo>
                <a:close/>
              </a:path>
            </a:pathLst>
          </a:cu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33CC"/>
                </a:solidFill>
              </a:rPr>
              <a:t>       ЗАРЯЖАЙСЯ!</a:t>
            </a: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B858F6D2-0C49-499E-BA09-3A6253325141}"/>
              </a:ext>
            </a:extLst>
          </p:cNvPr>
          <p:cNvSpPr/>
          <p:nvPr/>
        </p:nvSpPr>
        <p:spPr>
          <a:xfrm>
            <a:off x="16533239" y="-33307"/>
            <a:ext cx="1095376" cy="3881407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БУДЬ ЗДОРОВ!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88AA572-E7C7-4522-A46C-FB98DDA05B59}"/>
              </a:ext>
            </a:extLst>
          </p:cNvPr>
          <p:cNvSpPr/>
          <p:nvPr/>
        </p:nvSpPr>
        <p:spPr>
          <a:xfrm>
            <a:off x="15843947" y="-33307"/>
            <a:ext cx="896938" cy="3467099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white"/>
                </a:solidFill>
              </a:rPr>
              <a:t>УЛЫБАЙСЯ!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AD88B6F-7145-42F2-9B8C-1161EBF6FFAE}"/>
              </a:ext>
            </a:extLst>
          </p:cNvPr>
          <p:cNvSpPr/>
          <p:nvPr/>
        </p:nvSpPr>
        <p:spPr>
          <a:xfrm>
            <a:off x="-32616" y="8198"/>
            <a:ext cx="1231976" cy="1141383"/>
          </a:xfrm>
          <a:prstGeom prst="rect">
            <a:avLst/>
          </a:pr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5A2C880-87D1-4838-8BD6-08FC3D12D4A2}"/>
              </a:ext>
            </a:extLst>
          </p:cNvPr>
          <p:cNvSpPr/>
          <p:nvPr/>
        </p:nvSpPr>
        <p:spPr>
          <a:xfrm>
            <a:off x="-32633" y="1662675"/>
            <a:ext cx="1231959" cy="1141383"/>
          </a:xfrm>
          <a:prstGeom prst="rect">
            <a:avLst/>
          </a:pr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AC58A54-EAE6-493D-8916-29CDCC9EAAE6}"/>
              </a:ext>
            </a:extLst>
          </p:cNvPr>
          <p:cNvSpPr/>
          <p:nvPr/>
        </p:nvSpPr>
        <p:spPr>
          <a:xfrm>
            <a:off x="-32616" y="792220"/>
            <a:ext cx="1231959" cy="1141383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3A64E67-8CA9-4212-81A2-851A5C6751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7" y="-27883"/>
            <a:ext cx="1415970" cy="141597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Picture 20">
            <a:extLst>
              <a:ext uri="{FF2B5EF4-FFF2-40B4-BE49-F238E27FC236}">
                <a16:creationId xmlns:a16="http://schemas.microsoft.com/office/drawing/2014/main" id="{A297C8B4-88BD-497F-95FD-85E8B4DD3B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10681" r="12230" b="13988"/>
          <a:stretch/>
        </p:blipFill>
        <p:spPr bwMode="auto">
          <a:xfrm>
            <a:off x="464143" y="1400974"/>
            <a:ext cx="1424475" cy="141597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один усеченный угол 3">
            <a:extLst>
              <a:ext uri="{FF2B5EF4-FFF2-40B4-BE49-F238E27FC236}">
                <a16:creationId xmlns:a16="http://schemas.microsoft.com/office/drawing/2014/main" id="{E83FAFAF-9954-484E-86EC-630F3FF90AF9}"/>
              </a:ext>
            </a:extLst>
          </p:cNvPr>
          <p:cNvSpPr/>
          <p:nvPr/>
        </p:nvSpPr>
        <p:spPr>
          <a:xfrm>
            <a:off x="10873947" y="1784440"/>
            <a:ext cx="4644118" cy="2471175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hangingPunct="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конкурс «Лучший коллективный договор года» среди образовательных организаций г. Чебоксары, победитель</a:t>
            </a:r>
          </a:p>
          <a:p>
            <a:pPr marL="457200" indent="-457200" hangingPunct="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23" name="Прямоугольник: один усеченный угол 22">
            <a:extLst>
              <a:ext uri="{FF2B5EF4-FFF2-40B4-BE49-F238E27FC236}">
                <a16:creationId xmlns:a16="http://schemas.microsoft.com/office/drawing/2014/main" id="{0B21D304-E100-453A-91B3-8728BA7402EC}"/>
              </a:ext>
            </a:extLst>
          </p:cNvPr>
          <p:cNvSpPr/>
          <p:nvPr/>
        </p:nvSpPr>
        <p:spPr>
          <a:xfrm>
            <a:off x="10926550" y="4540774"/>
            <a:ext cx="4644118" cy="2471175"/>
          </a:xfrm>
          <a:prstGeom prst="snip1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hangingPunct="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конкурс «Лучший коллективный договор» за 2022 год среди образовательных организаций Чувашской Республики, победитель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24" name="Прямоугольник: один усеченный угол 23">
            <a:extLst>
              <a:ext uri="{FF2B5EF4-FFF2-40B4-BE49-F238E27FC236}">
                <a16:creationId xmlns:a16="http://schemas.microsoft.com/office/drawing/2014/main" id="{02083E6C-BB64-4D21-971D-73DB3387F14C}"/>
              </a:ext>
            </a:extLst>
          </p:cNvPr>
          <p:cNvSpPr/>
          <p:nvPr/>
        </p:nvSpPr>
        <p:spPr>
          <a:xfrm>
            <a:off x="10870072" y="7266972"/>
            <a:ext cx="4644118" cy="247117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hangingPunct="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конкурс «Лучший коллективный договор года» за 2022 год в номинации непроизводственная сфера, 2 место</a:t>
            </a:r>
          </a:p>
          <a:p>
            <a:pPr marL="457200" indent="-457200" hangingPunct="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25" name="Picture 2" descr="https://fs02.rchuv.ru/rchuv23/detsad205/news/2023/07/28/9a542b4f-8fca-44e6-8fca-1f196cbfdbe9/cyyizxbidey.jpg">
            <a:extLst>
              <a:ext uri="{FF2B5EF4-FFF2-40B4-BE49-F238E27FC236}">
                <a16:creationId xmlns:a16="http://schemas.microsoft.com/office/drawing/2014/main" id="{C1FBE673-28F6-483F-8FDA-919F98E88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378" y="1784440"/>
            <a:ext cx="5731549" cy="3737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D:\профсоюз 2024\изображение_viber_2022-10-18_12-34-20-463.jpg">
            <a:extLst>
              <a:ext uri="{FF2B5EF4-FFF2-40B4-BE49-F238E27FC236}">
                <a16:creationId xmlns:a16="http://schemas.microsoft.com/office/drawing/2014/main" id="{C3C984DF-3E1B-4946-BA5B-F694BC55D1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8"/>
          <a:stretch/>
        </p:blipFill>
        <p:spPr bwMode="auto">
          <a:xfrm>
            <a:off x="3132378" y="6018622"/>
            <a:ext cx="5839731" cy="37379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50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594" y="-7620"/>
            <a:ext cx="381000" cy="10388600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0967" name="Рисунок 20"/>
          <p:cNvPicPr>
            <a:picLocks noChangeAspect="1"/>
          </p:cNvPicPr>
          <p:nvPr/>
        </p:nvPicPr>
        <p:blipFill>
          <a:blip r:embed="rId2"/>
          <a:srcRect l="22592" t="25555" r="64476" b="24074"/>
          <a:stretch>
            <a:fillRect/>
          </a:stretch>
        </p:blipFill>
        <p:spPr bwMode="auto">
          <a:xfrm>
            <a:off x="384594" y="519938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Рисунок 21"/>
          <p:cNvPicPr>
            <a:picLocks noChangeAspect="1"/>
          </p:cNvPicPr>
          <p:nvPr/>
        </p:nvPicPr>
        <p:blipFill>
          <a:blip r:embed="rId2"/>
          <a:srcRect l="22592" t="25555" r="64476" b="24074"/>
          <a:stretch>
            <a:fillRect/>
          </a:stretch>
        </p:blipFill>
        <p:spPr bwMode="auto">
          <a:xfrm>
            <a:off x="384594" y="-762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757954" y="263693"/>
            <a:ext cx="128127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315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Детский сад - победитель </a:t>
            </a:r>
            <a:b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профсоюзных конкурсов</a:t>
            </a: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marL="571500" indent="-571500" algn="ctr" defTabSz="91390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sz="2800" dirty="0">
              <a:solidFill>
                <a:srgbClr val="320CD6"/>
              </a:solidFill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8D8C7DC3-F49C-41D5-B9F2-86C7721D438C}"/>
              </a:ext>
            </a:extLst>
          </p:cNvPr>
          <p:cNvSpPr/>
          <p:nvPr/>
        </p:nvSpPr>
        <p:spPr>
          <a:xfrm>
            <a:off x="17392650" y="0"/>
            <a:ext cx="895350" cy="4152900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73730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73730"/>
                </a:lnTo>
                <a:lnTo>
                  <a:pt x="0" y="0"/>
                </a:lnTo>
                <a:close/>
              </a:path>
            </a:pathLst>
          </a:cu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33CC"/>
                </a:solidFill>
              </a:rPr>
              <a:t>       ЗАРЯЖАЙСЯ!</a:t>
            </a: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B858F6D2-0C49-499E-BA09-3A6253325141}"/>
              </a:ext>
            </a:extLst>
          </p:cNvPr>
          <p:cNvSpPr/>
          <p:nvPr/>
        </p:nvSpPr>
        <p:spPr>
          <a:xfrm>
            <a:off x="16533239" y="-33307"/>
            <a:ext cx="1095376" cy="3881407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БУДЬ ЗДОРОВ!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88AA572-E7C7-4522-A46C-FB98DDA05B59}"/>
              </a:ext>
            </a:extLst>
          </p:cNvPr>
          <p:cNvSpPr/>
          <p:nvPr/>
        </p:nvSpPr>
        <p:spPr>
          <a:xfrm>
            <a:off x="15843947" y="-33307"/>
            <a:ext cx="896938" cy="3467099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white"/>
                </a:solidFill>
              </a:rPr>
              <a:t>УЛЫБАЙСЯ!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AD88B6F-7145-42F2-9B8C-1161EBF6FFAE}"/>
              </a:ext>
            </a:extLst>
          </p:cNvPr>
          <p:cNvSpPr/>
          <p:nvPr/>
        </p:nvSpPr>
        <p:spPr>
          <a:xfrm>
            <a:off x="-32616" y="8198"/>
            <a:ext cx="1231976" cy="1141383"/>
          </a:xfrm>
          <a:prstGeom prst="rect">
            <a:avLst/>
          </a:pr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5A2C880-87D1-4838-8BD6-08FC3D12D4A2}"/>
              </a:ext>
            </a:extLst>
          </p:cNvPr>
          <p:cNvSpPr/>
          <p:nvPr/>
        </p:nvSpPr>
        <p:spPr>
          <a:xfrm>
            <a:off x="-32633" y="1662675"/>
            <a:ext cx="1231959" cy="1141383"/>
          </a:xfrm>
          <a:prstGeom prst="rect">
            <a:avLst/>
          </a:pr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AC58A54-EAE6-493D-8916-29CDCC9EAAE6}"/>
              </a:ext>
            </a:extLst>
          </p:cNvPr>
          <p:cNvSpPr/>
          <p:nvPr/>
        </p:nvSpPr>
        <p:spPr>
          <a:xfrm>
            <a:off x="-32616" y="792220"/>
            <a:ext cx="1231959" cy="1141383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3A64E67-8CA9-4212-81A2-851A5C6751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7" y="-27883"/>
            <a:ext cx="1415970" cy="141597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Picture 20">
            <a:extLst>
              <a:ext uri="{FF2B5EF4-FFF2-40B4-BE49-F238E27FC236}">
                <a16:creationId xmlns:a16="http://schemas.microsoft.com/office/drawing/2014/main" id="{A297C8B4-88BD-497F-95FD-85E8B4DD3B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10681" r="12230" b="13988"/>
          <a:stretch/>
        </p:blipFill>
        <p:spPr bwMode="auto">
          <a:xfrm>
            <a:off x="464143" y="1400974"/>
            <a:ext cx="1424475" cy="141597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один усеченный угол 3">
            <a:extLst>
              <a:ext uri="{FF2B5EF4-FFF2-40B4-BE49-F238E27FC236}">
                <a16:creationId xmlns:a16="http://schemas.microsoft.com/office/drawing/2014/main" id="{E83FAFAF-9954-484E-86EC-630F3FF90AF9}"/>
              </a:ext>
            </a:extLst>
          </p:cNvPr>
          <p:cNvSpPr/>
          <p:nvPr/>
        </p:nvSpPr>
        <p:spPr>
          <a:xfrm>
            <a:off x="2549508" y="1816878"/>
            <a:ext cx="4644118" cy="2471175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hangingPunct="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в номинации  Городской  конкурс  художественной самодеятельности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«Наше достояние», </a:t>
            </a:r>
          </a:p>
          <a:p>
            <a:pPr algn="ctr" hangingPunct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посвященный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«Году педагога и наставника»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23" name="Прямоугольник: один усеченный угол 22">
            <a:extLst>
              <a:ext uri="{FF2B5EF4-FFF2-40B4-BE49-F238E27FC236}">
                <a16:creationId xmlns:a16="http://schemas.microsoft.com/office/drawing/2014/main" id="{0B21D304-E100-453A-91B3-8728BA7402EC}"/>
              </a:ext>
            </a:extLst>
          </p:cNvPr>
          <p:cNvSpPr/>
          <p:nvPr/>
        </p:nvSpPr>
        <p:spPr>
          <a:xfrm>
            <a:off x="2549508" y="4605650"/>
            <a:ext cx="4644118" cy="2471175"/>
          </a:xfrm>
          <a:prstGeom prst="snip1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hangingPunct="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ппрофсоюзная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акция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«Подзарядка для всех»</a:t>
            </a:r>
          </a:p>
          <a:p>
            <a:pPr algn="ctr" hangingPunct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«PRO-гимнастика с предметами»,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место</a:t>
            </a:r>
            <a:endParaRPr lang="ru-RU" sz="2400" dirty="0"/>
          </a:p>
        </p:txBody>
      </p:sp>
      <p:sp>
        <p:nvSpPr>
          <p:cNvPr id="24" name="Прямоугольник: один усеченный угол 23">
            <a:extLst>
              <a:ext uri="{FF2B5EF4-FFF2-40B4-BE49-F238E27FC236}">
                <a16:creationId xmlns:a16="http://schemas.microsoft.com/office/drawing/2014/main" id="{02083E6C-BB64-4D21-971D-73DB3387F14C}"/>
              </a:ext>
            </a:extLst>
          </p:cNvPr>
          <p:cNvSpPr/>
          <p:nvPr/>
        </p:nvSpPr>
        <p:spPr>
          <a:xfrm>
            <a:off x="2549508" y="7363942"/>
            <a:ext cx="4644118" cy="247117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hangingPunct="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«Здоровые решения-2023», победитель</a:t>
            </a:r>
          </a:p>
          <a:p>
            <a:pPr marL="457200" indent="-457200" hangingPunct="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77826" name="Picture 2">
            <a:extLst>
              <a:ext uri="{FF2B5EF4-FFF2-40B4-BE49-F238E27FC236}">
                <a16:creationId xmlns:a16="http://schemas.microsoft.com/office/drawing/2014/main" id="{5638B5B5-9497-4F90-8B73-C1805FC02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603" y="4152900"/>
            <a:ext cx="6399449" cy="37996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Галя\Desktop\октябрь-20год\IMG-91c85ec10c07ace057eacc11de8c6b9f-V.jpg">
            <a:extLst>
              <a:ext uri="{FF2B5EF4-FFF2-40B4-BE49-F238E27FC236}">
                <a16:creationId xmlns:a16="http://schemas.microsoft.com/office/drawing/2014/main" id="{04F1E4BB-1DAE-437D-A245-F8FEEBE13F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76"/>
          <a:stretch/>
        </p:blipFill>
        <p:spPr bwMode="auto">
          <a:xfrm>
            <a:off x="10769248" y="1731353"/>
            <a:ext cx="4663909" cy="28742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9" descr="D:\октябрь-20год\фото мое\IMG_20230327_171557_913.jpg">
            <a:extLst>
              <a:ext uri="{FF2B5EF4-FFF2-40B4-BE49-F238E27FC236}">
                <a16:creationId xmlns:a16="http://schemas.microsoft.com/office/drawing/2014/main" id="{ADC6CB46-12A6-455A-A8A9-A9A2BEFB9D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17"/>
          <a:stretch/>
        </p:blipFill>
        <p:spPr bwMode="auto">
          <a:xfrm>
            <a:off x="10828037" y="7162380"/>
            <a:ext cx="4808537" cy="287429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255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594" y="-7620"/>
            <a:ext cx="381000" cy="10388600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0967" name="Рисунок 20"/>
          <p:cNvPicPr>
            <a:picLocks noChangeAspect="1"/>
          </p:cNvPicPr>
          <p:nvPr/>
        </p:nvPicPr>
        <p:blipFill>
          <a:blip r:embed="rId2"/>
          <a:srcRect l="22592" t="25555" r="64476" b="24074"/>
          <a:stretch>
            <a:fillRect/>
          </a:stretch>
        </p:blipFill>
        <p:spPr bwMode="auto">
          <a:xfrm>
            <a:off x="384594" y="519938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Рисунок 21"/>
          <p:cNvPicPr>
            <a:picLocks noChangeAspect="1"/>
          </p:cNvPicPr>
          <p:nvPr/>
        </p:nvPicPr>
        <p:blipFill>
          <a:blip r:embed="rId2"/>
          <a:srcRect l="22592" t="25555" r="64476" b="24074"/>
          <a:stretch>
            <a:fillRect/>
          </a:stretch>
        </p:blipFill>
        <p:spPr bwMode="auto">
          <a:xfrm>
            <a:off x="384594" y="-762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644705" y="28635"/>
            <a:ext cx="128127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315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Детский сад - победитель </a:t>
            </a:r>
            <a:b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профсоюзных конкурсов</a:t>
            </a: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marL="571500" indent="-571500" algn="ctr" defTabSz="91390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sz="2800" dirty="0">
              <a:solidFill>
                <a:srgbClr val="320CD6"/>
              </a:solidFill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8D8C7DC3-F49C-41D5-B9F2-86C7721D438C}"/>
              </a:ext>
            </a:extLst>
          </p:cNvPr>
          <p:cNvSpPr/>
          <p:nvPr/>
        </p:nvSpPr>
        <p:spPr>
          <a:xfrm>
            <a:off x="17392650" y="0"/>
            <a:ext cx="895350" cy="4152900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73730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73730"/>
                </a:lnTo>
                <a:lnTo>
                  <a:pt x="0" y="0"/>
                </a:lnTo>
                <a:close/>
              </a:path>
            </a:pathLst>
          </a:cu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33CC"/>
                </a:solidFill>
              </a:rPr>
              <a:t>       ЗАРЯЖАЙСЯ!</a:t>
            </a: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B858F6D2-0C49-499E-BA09-3A6253325141}"/>
              </a:ext>
            </a:extLst>
          </p:cNvPr>
          <p:cNvSpPr/>
          <p:nvPr/>
        </p:nvSpPr>
        <p:spPr>
          <a:xfrm>
            <a:off x="16533239" y="-33307"/>
            <a:ext cx="1095376" cy="3881407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БУДЬ ЗДОРОВ!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88AA572-E7C7-4522-A46C-FB98DDA05B59}"/>
              </a:ext>
            </a:extLst>
          </p:cNvPr>
          <p:cNvSpPr/>
          <p:nvPr/>
        </p:nvSpPr>
        <p:spPr>
          <a:xfrm>
            <a:off x="15843947" y="-33307"/>
            <a:ext cx="896938" cy="3467099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white"/>
                </a:solidFill>
              </a:rPr>
              <a:t>УЛЫБАЙСЯ!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AD88B6F-7145-42F2-9B8C-1161EBF6FFAE}"/>
              </a:ext>
            </a:extLst>
          </p:cNvPr>
          <p:cNvSpPr/>
          <p:nvPr/>
        </p:nvSpPr>
        <p:spPr>
          <a:xfrm>
            <a:off x="-32616" y="8198"/>
            <a:ext cx="1231976" cy="1141383"/>
          </a:xfrm>
          <a:prstGeom prst="rect">
            <a:avLst/>
          </a:pr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5A2C880-87D1-4838-8BD6-08FC3D12D4A2}"/>
              </a:ext>
            </a:extLst>
          </p:cNvPr>
          <p:cNvSpPr/>
          <p:nvPr/>
        </p:nvSpPr>
        <p:spPr>
          <a:xfrm>
            <a:off x="-32633" y="1662675"/>
            <a:ext cx="1231959" cy="1141383"/>
          </a:xfrm>
          <a:prstGeom prst="rect">
            <a:avLst/>
          </a:pr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AC58A54-EAE6-493D-8916-29CDCC9EAAE6}"/>
              </a:ext>
            </a:extLst>
          </p:cNvPr>
          <p:cNvSpPr/>
          <p:nvPr/>
        </p:nvSpPr>
        <p:spPr>
          <a:xfrm>
            <a:off x="-32616" y="792220"/>
            <a:ext cx="1231959" cy="1141383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3A64E67-8CA9-4212-81A2-851A5C6751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7" y="-27883"/>
            <a:ext cx="1415970" cy="141597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Picture 20">
            <a:extLst>
              <a:ext uri="{FF2B5EF4-FFF2-40B4-BE49-F238E27FC236}">
                <a16:creationId xmlns:a16="http://schemas.microsoft.com/office/drawing/2014/main" id="{A297C8B4-88BD-497F-95FD-85E8B4DD3B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10681" r="12230" b="13988"/>
          <a:stretch/>
        </p:blipFill>
        <p:spPr bwMode="auto">
          <a:xfrm>
            <a:off x="464143" y="1400974"/>
            <a:ext cx="1424475" cy="141597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: один усеченный угол 3">
            <a:extLst>
              <a:ext uri="{FF2B5EF4-FFF2-40B4-BE49-F238E27FC236}">
                <a16:creationId xmlns:a16="http://schemas.microsoft.com/office/drawing/2014/main" id="{E83FAFAF-9954-484E-86EC-630F3FF90AF9}"/>
              </a:ext>
            </a:extLst>
          </p:cNvPr>
          <p:cNvSpPr/>
          <p:nvPr/>
        </p:nvSpPr>
        <p:spPr>
          <a:xfrm>
            <a:off x="12984497" y="7535023"/>
            <a:ext cx="4644118" cy="2471175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hangingPunct="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конкурс проф. мастерства молодых педагогов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Прорыв 2022-2023, лауреаты.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23" name="Прямоугольник: один усеченный угол 22">
            <a:extLst>
              <a:ext uri="{FF2B5EF4-FFF2-40B4-BE49-F238E27FC236}">
                <a16:creationId xmlns:a16="http://schemas.microsoft.com/office/drawing/2014/main" id="{0B21D304-E100-453A-91B3-8728BA7402EC}"/>
              </a:ext>
            </a:extLst>
          </p:cNvPr>
          <p:cNvSpPr/>
          <p:nvPr/>
        </p:nvSpPr>
        <p:spPr>
          <a:xfrm>
            <a:off x="7319228" y="7535022"/>
            <a:ext cx="4644118" cy="2471175"/>
          </a:xfrm>
          <a:prstGeom prst="snip1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hangingPunct="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конкурс «Портфолио – дорога к успеху»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Игнатьева А. А., воспитатель, 3 место</a:t>
            </a:r>
          </a:p>
        </p:txBody>
      </p:sp>
      <p:sp>
        <p:nvSpPr>
          <p:cNvPr id="24" name="Прямоугольник: один усеченный угол 23">
            <a:extLst>
              <a:ext uri="{FF2B5EF4-FFF2-40B4-BE49-F238E27FC236}">
                <a16:creationId xmlns:a16="http://schemas.microsoft.com/office/drawing/2014/main" id="{02083E6C-BB64-4D21-971D-73DB3387F14C}"/>
              </a:ext>
            </a:extLst>
          </p:cNvPr>
          <p:cNvSpPr/>
          <p:nvPr/>
        </p:nvSpPr>
        <p:spPr>
          <a:xfrm>
            <a:off x="1730160" y="7544512"/>
            <a:ext cx="4644118" cy="2471175"/>
          </a:xfrm>
          <a:prstGeom prst="snip1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 hangingPunct="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конкурс «Лучший педагог-наставник»,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Ларионова Г. В., победитель</a:t>
            </a:r>
          </a:p>
          <a:p>
            <a:pPr marL="457200" indent="-457200" hangingPunct="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78850" name="Picture 2">
            <a:extLst>
              <a:ext uri="{FF2B5EF4-FFF2-40B4-BE49-F238E27FC236}">
                <a16:creationId xmlns:a16="http://schemas.microsoft.com/office/drawing/2014/main" id="{C472119E-3B98-4D90-B581-65E0BBCDB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893" y="2476116"/>
            <a:ext cx="8777770" cy="48346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>
            <a:extLst>
              <a:ext uri="{FF2B5EF4-FFF2-40B4-BE49-F238E27FC236}">
                <a16:creationId xmlns:a16="http://schemas.microsoft.com/office/drawing/2014/main" id="{4BDEF4B1-30F4-4306-BFA9-79482F012E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17" t="16514" b="8172"/>
          <a:stretch/>
        </p:blipFill>
        <p:spPr bwMode="auto">
          <a:xfrm>
            <a:off x="2264683" y="1662675"/>
            <a:ext cx="4644119" cy="314199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 descr="https://fs02.rchuv.ru/rchuv19/detsad205/photo/2023/05/25/b5a28569-fb44-45b0-84be-5634cc6fe71b/hd_izobrazhenie_viber_2023-03-21.jpg">
            <a:extLst>
              <a:ext uri="{FF2B5EF4-FFF2-40B4-BE49-F238E27FC236}">
                <a16:creationId xmlns:a16="http://schemas.microsoft.com/office/drawing/2014/main" id="{D4FAC147-0B7B-4E41-B1A8-AEAA2516D5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" t="9377" r="-346"/>
          <a:stretch/>
        </p:blipFill>
        <p:spPr bwMode="auto">
          <a:xfrm>
            <a:off x="11160502" y="1662674"/>
            <a:ext cx="4622799" cy="314199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398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>
            <a:extLst>
              <a:ext uri="{FF2B5EF4-FFF2-40B4-BE49-F238E27FC236}">
                <a16:creationId xmlns:a16="http://schemas.microsoft.com/office/drawing/2014/main" id="{5C789C99-0B67-493C-A850-512BE922D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1062" y="6741016"/>
            <a:ext cx="4443931" cy="29633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" descr="https://fs02.rchuv.ru/rchuv19/detsad205/news/2023/02/14/c8588629-ef3a-4eb5-ae54-55c7c00abe60/izobrazhenie_viber_2023-02-14.jpg">
            <a:extLst>
              <a:ext uri="{FF2B5EF4-FFF2-40B4-BE49-F238E27FC236}">
                <a16:creationId xmlns:a16="http://schemas.microsoft.com/office/drawing/2014/main" id="{31EB6BCA-7EE9-47E8-8EA4-52BA5016A4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48"/>
          <a:stretch/>
        </p:blipFill>
        <p:spPr bwMode="auto">
          <a:xfrm>
            <a:off x="10529500" y="4152900"/>
            <a:ext cx="4288963" cy="28501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594" y="-7620"/>
            <a:ext cx="381000" cy="10388600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0967" name="Рисунок 20"/>
          <p:cNvPicPr>
            <a:picLocks noChangeAspect="1"/>
          </p:cNvPicPr>
          <p:nvPr/>
        </p:nvPicPr>
        <p:blipFill>
          <a:blip r:embed="rId4"/>
          <a:srcRect l="22592" t="25555" r="64476" b="24074"/>
          <a:stretch>
            <a:fillRect/>
          </a:stretch>
        </p:blipFill>
        <p:spPr bwMode="auto">
          <a:xfrm>
            <a:off x="384594" y="519938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Рисунок 21"/>
          <p:cNvPicPr>
            <a:picLocks noChangeAspect="1"/>
          </p:cNvPicPr>
          <p:nvPr/>
        </p:nvPicPr>
        <p:blipFill>
          <a:blip r:embed="rId4"/>
          <a:srcRect l="22592" t="25555" r="64476" b="24074"/>
          <a:stretch>
            <a:fillRect/>
          </a:stretch>
        </p:blipFill>
        <p:spPr bwMode="auto">
          <a:xfrm>
            <a:off x="384594" y="-762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644705" y="28635"/>
            <a:ext cx="128127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3153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Участие коллектива детского сада в профсоюзных акциях </a:t>
            </a: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marL="571500" indent="-571500" algn="ctr" defTabSz="91390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sz="2800" dirty="0">
              <a:solidFill>
                <a:srgbClr val="320CD6"/>
              </a:solidFill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8D8C7DC3-F49C-41D5-B9F2-86C7721D438C}"/>
              </a:ext>
            </a:extLst>
          </p:cNvPr>
          <p:cNvSpPr/>
          <p:nvPr/>
        </p:nvSpPr>
        <p:spPr>
          <a:xfrm>
            <a:off x="17392650" y="0"/>
            <a:ext cx="895350" cy="4152900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73730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73730"/>
                </a:lnTo>
                <a:lnTo>
                  <a:pt x="0" y="0"/>
                </a:lnTo>
                <a:close/>
              </a:path>
            </a:pathLst>
          </a:cu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33CC"/>
                </a:solidFill>
              </a:rPr>
              <a:t>       ЗАРЯЖАЙСЯ!</a:t>
            </a: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B858F6D2-0C49-499E-BA09-3A6253325141}"/>
              </a:ext>
            </a:extLst>
          </p:cNvPr>
          <p:cNvSpPr/>
          <p:nvPr/>
        </p:nvSpPr>
        <p:spPr>
          <a:xfrm>
            <a:off x="16533239" y="-33307"/>
            <a:ext cx="1095376" cy="3881407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БУДЬ ЗДОРОВ!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88AA572-E7C7-4522-A46C-FB98DDA05B59}"/>
              </a:ext>
            </a:extLst>
          </p:cNvPr>
          <p:cNvSpPr/>
          <p:nvPr/>
        </p:nvSpPr>
        <p:spPr>
          <a:xfrm>
            <a:off x="15843947" y="-33307"/>
            <a:ext cx="896938" cy="3467099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white"/>
                </a:solidFill>
              </a:rPr>
              <a:t>УЛЫБАЙСЯ!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AD88B6F-7145-42F2-9B8C-1161EBF6FFAE}"/>
              </a:ext>
            </a:extLst>
          </p:cNvPr>
          <p:cNvSpPr/>
          <p:nvPr/>
        </p:nvSpPr>
        <p:spPr>
          <a:xfrm>
            <a:off x="-32616" y="8198"/>
            <a:ext cx="1231976" cy="1141383"/>
          </a:xfrm>
          <a:prstGeom prst="rect">
            <a:avLst/>
          </a:pr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5A2C880-87D1-4838-8BD6-08FC3D12D4A2}"/>
              </a:ext>
            </a:extLst>
          </p:cNvPr>
          <p:cNvSpPr/>
          <p:nvPr/>
        </p:nvSpPr>
        <p:spPr>
          <a:xfrm>
            <a:off x="-32633" y="1662675"/>
            <a:ext cx="1231959" cy="1141383"/>
          </a:xfrm>
          <a:prstGeom prst="rect">
            <a:avLst/>
          </a:pr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AC58A54-EAE6-493D-8916-29CDCC9EAAE6}"/>
              </a:ext>
            </a:extLst>
          </p:cNvPr>
          <p:cNvSpPr/>
          <p:nvPr/>
        </p:nvSpPr>
        <p:spPr>
          <a:xfrm>
            <a:off x="-32616" y="792220"/>
            <a:ext cx="1231959" cy="1141383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3A64E67-8CA9-4212-81A2-851A5C6751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7" y="-27883"/>
            <a:ext cx="1415970" cy="141597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Picture 20">
            <a:extLst>
              <a:ext uri="{FF2B5EF4-FFF2-40B4-BE49-F238E27FC236}">
                <a16:creationId xmlns:a16="http://schemas.microsoft.com/office/drawing/2014/main" id="{A297C8B4-88BD-497F-95FD-85E8B4DD3B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10681" r="12230" b="13988"/>
          <a:stretch/>
        </p:blipFill>
        <p:spPr bwMode="auto">
          <a:xfrm>
            <a:off x="464143" y="1400974"/>
            <a:ext cx="1424475" cy="141597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22F12C2-1A09-4C44-B757-39427F7259D0}"/>
              </a:ext>
            </a:extLst>
          </p:cNvPr>
          <p:cNvSpPr/>
          <p:nvPr/>
        </p:nvSpPr>
        <p:spPr>
          <a:xfrm>
            <a:off x="2184356" y="1416574"/>
            <a:ext cx="138104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Georgia" panose="02040502050405020303" pitchFamily="18" charset="0"/>
              </a:rPr>
              <a:t>Акция «Подзарядка для всех!» </a:t>
            </a:r>
            <a:r>
              <a:rPr lang="ru-RU" dirty="0">
                <a:latin typeface="Georgia" panose="02040502050405020303" pitchFamily="18" charset="0"/>
                <a:hlinkClick r:id="rId7"/>
              </a:rPr>
              <a:t>https://vk.com/wall412416391_920</a:t>
            </a:r>
            <a:r>
              <a:rPr lang="ru-RU" dirty="0">
                <a:latin typeface="Georgia" panose="02040502050405020303" pitchFamily="18" charset="0"/>
              </a:rPr>
              <a:t>     </a:t>
            </a:r>
          </a:p>
          <a:p>
            <a:r>
              <a:rPr lang="ru-RU" dirty="0">
                <a:latin typeface="Georgia" panose="02040502050405020303" pitchFamily="18" charset="0"/>
              </a:rPr>
              <a:t>Акция «Читаем Ушинского» </a:t>
            </a:r>
            <a:r>
              <a:rPr lang="ru-RU" dirty="0">
                <a:latin typeface="Georgia" panose="02040502050405020303" pitchFamily="18" charset="0"/>
                <a:hlinkClick r:id="rId8"/>
              </a:rPr>
              <a:t>https://vk.com/wall412416391_827</a:t>
            </a:r>
            <a:r>
              <a:rPr lang="ru-RU" dirty="0">
                <a:latin typeface="Georgia" panose="02040502050405020303" pitchFamily="18" charset="0"/>
              </a:rPr>
              <a:t> </a:t>
            </a:r>
          </a:p>
          <a:p>
            <a:r>
              <a:rPr lang="ru-RU" dirty="0">
                <a:latin typeface="Georgia" panose="02040502050405020303" pitchFamily="18" charset="0"/>
              </a:rPr>
              <a:t>Активные члены профсоюза на митинге-концерте «Мы едины, мы одна команда, мы один народ и мы за победу!» </a:t>
            </a:r>
            <a:r>
              <a:rPr lang="ru-RU" dirty="0">
                <a:latin typeface="Georgia" panose="02040502050405020303" pitchFamily="18" charset="0"/>
                <a:hlinkClick r:id="rId9"/>
              </a:rPr>
              <a:t>https://vk.com/wall412416391_677</a:t>
            </a:r>
            <a:r>
              <a:rPr lang="ru-RU" dirty="0">
                <a:latin typeface="Georgia" panose="02040502050405020303" pitchFamily="18" charset="0"/>
              </a:rPr>
              <a:t> </a:t>
            </a:r>
          </a:p>
          <a:p>
            <a:r>
              <a:rPr lang="ru-RU" dirty="0">
                <a:latin typeface="Georgia" panose="02040502050405020303" pitchFamily="18" charset="0"/>
              </a:rPr>
              <a:t>Акция «Международный день русского языка» </a:t>
            </a:r>
            <a:r>
              <a:rPr lang="ru-RU" dirty="0">
                <a:latin typeface="Georgia" panose="02040502050405020303" pitchFamily="18" charset="0"/>
                <a:hlinkClick r:id="rId10"/>
              </a:rPr>
              <a:t>https://vk.com/wall412416391_1006</a:t>
            </a:r>
            <a:r>
              <a:rPr lang="ru-RU" dirty="0">
                <a:latin typeface="Georgia" panose="02040502050405020303" pitchFamily="18" charset="0"/>
              </a:rPr>
              <a:t> </a:t>
            </a:r>
          </a:p>
          <a:p>
            <a:r>
              <a:rPr lang="ru-RU" dirty="0">
                <a:latin typeface="Georgia" panose="02040502050405020303" pitchFamily="18" charset="0"/>
              </a:rPr>
              <a:t>Акция  «В каждом живет учитель»  </a:t>
            </a:r>
            <a:r>
              <a:rPr lang="ru-RU" dirty="0">
                <a:latin typeface="Georgia" panose="02040502050405020303" pitchFamily="18" charset="0"/>
                <a:hlinkClick r:id="rId11"/>
              </a:rPr>
              <a:t>https://vk.com/wall412416391_1189</a:t>
            </a:r>
            <a:r>
              <a:rPr lang="ru-RU" dirty="0">
                <a:latin typeface="Georgia" panose="02040502050405020303" pitchFamily="18" charset="0"/>
              </a:rPr>
              <a:t> </a:t>
            </a:r>
          </a:p>
          <a:p>
            <a:r>
              <a:rPr lang="ru-RU" dirty="0">
                <a:latin typeface="Georgia" panose="02040502050405020303" pitchFamily="18" charset="0"/>
              </a:rPr>
              <a:t>Акция «Учить. Вдохновлять. Развивать» </a:t>
            </a:r>
            <a:r>
              <a:rPr lang="ru-RU" dirty="0">
                <a:latin typeface="Georgia" panose="02040502050405020303" pitchFamily="18" charset="0"/>
                <a:hlinkClick r:id="rId12"/>
              </a:rPr>
              <a:t>https://vk.com/wall412416391_584</a:t>
            </a:r>
            <a:r>
              <a:rPr lang="ru-RU" dirty="0">
                <a:latin typeface="Georgia" panose="02040502050405020303" pitchFamily="18" charset="0"/>
              </a:rPr>
              <a:t> </a:t>
            </a:r>
            <a:br>
              <a:rPr lang="ru-RU" dirty="0">
                <a:latin typeface="Georgia" panose="02040502050405020303" pitchFamily="18" charset="0"/>
              </a:rPr>
            </a:br>
            <a:r>
              <a:rPr lang="ru-RU" dirty="0">
                <a:latin typeface="Georgia" panose="02040502050405020303" pitchFamily="18" charset="0"/>
              </a:rPr>
              <a:t>С днем рождения, ПРОФСОЮЗ ЧУВАШИИ! </a:t>
            </a:r>
            <a:r>
              <a:rPr lang="ru-RU" dirty="0">
                <a:latin typeface="Georgia" panose="02040502050405020303" pitchFamily="18" charset="0"/>
                <a:hlinkClick r:id="rId13"/>
              </a:rPr>
              <a:t>https://vk.com/wall412416391_1168</a:t>
            </a:r>
            <a:r>
              <a:rPr lang="ru-RU" dirty="0">
                <a:latin typeface="Georgia" panose="02040502050405020303" pitchFamily="18" charset="0"/>
              </a:rPr>
              <a:t> </a:t>
            </a:r>
          </a:p>
          <a:p>
            <a:r>
              <a:rPr lang="ru-RU" dirty="0">
                <a:latin typeface="Georgia" panose="02040502050405020303" pitchFamily="18" charset="0"/>
              </a:rPr>
              <a:t> </a:t>
            </a:r>
          </a:p>
        </p:txBody>
      </p:sp>
      <p:pic>
        <p:nvPicPr>
          <p:cNvPr id="29" name="Picture 6">
            <a:extLst>
              <a:ext uri="{FF2B5EF4-FFF2-40B4-BE49-F238E27FC236}">
                <a16:creationId xmlns:a16="http://schemas.microsoft.com/office/drawing/2014/main" id="{F854E10B-C521-4554-8D82-7CCFFE93D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711" y="6702916"/>
            <a:ext cx="4162223" cy="29633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">
            <a:extLst>
              <a:ext uri="{FF2B5EF4-FFF2-40B4-BE49-F238E27FC236}">
                <a16:creationId xmlns:a16="http://schemas.microsoft.com/office/drawing/2014/main" id="{29639C55-E995-4EEC-83FB-8D0A897D3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123" y="4194534"/>
            <a:ext cx="4068661" cy="27668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">
            <a:extLst>
              <a:ext uri="{FF2B5EF4-FFF2-40B4-BE49-F238E27FC236}">
                <a16:creationId xmlns:a16="http://schemas.microsoft.com/office/drawing/2014/main" id="{4705ABF1-250D-4CC7-BBE8-BC6FA2FD8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599" y="6741016"/>
            <a:ext cx="4560433" cy="29633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>
            <a:extLst>
              <a:ext uri="{FF2B5EF4-FFF2-40B4-BE49-F238E27FC236}">
                <a16:creationId xmlns:a16="http://schemas.microsoft.com/office/drawing/2014/main" id="{1EBB9CFE-0B3F-4F05-9E72-E5EDA5F8F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25" y="4105801"/>
            <a:ext cx="3975713" cy="29816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550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9" descr="photo68700">
            <a:extLst>
              <a:ext uri="{FF2B5EF4-FFF2-40B4-BE49-F238E27FC236}">
                <a16:creationId xmlns:a16="http://schemas.microsoft.com/office/drawing/2014/main" id="{73F286A9-0A59-4FB6-BB7E-9CF53F886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31670" y="3848100"/>
            <a:ext cx="2624659" cy="227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3594" y="-7620"/>
            <a:ext cx="381000" cy="10388600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0967" name="Рисунок 20"/>
          <p:cNvPicPr>
            <a:picLocks noChangeAspect="1"/>
          </p:cNvPicPr>
          <p:nvPr/>
        </p:nvPicPr>
        <p:blipFill>
          <a:blip r:embed="rId3"/>
          <a:srcRect l="22592" t="25555" r="64476" b="24074"/>
          <a:stretch>
            <a:fillRect/>
          </a:stretch>
        </p:blipFill>
        <p:spPr bwMode="auto">
          <a:xfrm>
            <a:off x="384594" y="519938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Рисунок 21"/>
          <p:cNvPicPr>
            <a:picLocks noChangeAspect="1"/>
          </p:cNvPicPr>
          <p:nvPr/>
        </p:nvPicPr>
        <p:blipFill>
          <a:blip r:embed="rId3"/>
          <a:srcRect l="22592" t="25555" r="64476" b="24074"/>
          <a:stretch>
            <a:fillRect/>
          </a:stretch>
        </p:blipFill>
        <p:spPr bwMode="auto">
          <a:xfrm>
            <a:off x="384594" y="-7620"/>
            <a:ext cx="133032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4" descr="C:\Users\Галя\Desktop\img_16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587" y="5936330"/>
            <a:ext cx="8049731" cy="40869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57954" y="263693"/>
            <a:ext cx="1281271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Информация о реализации проекта</a:t>
            </a:r>
          </a:p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  <a:p>
            <a:pPr marL="571500" indent="-571500" algn="ctr" defTabSz="91390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sz="2800" dirty="0">
              <a:solidFill>
                <a:srgbClr val="320CD6"/>
              </a:solidFill>
              <a:latin typeface="Georgia" panose="02040502050405020303" pitchFamily="18" charset="0"/>
              <a:ea typeface="PT Sans" panose="020B0503020203020204" pitchFamily="34" charset="-52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4">
            <a:extLst>
              <a:ext uri="{FF2B5EF4-FFF2-40B4-BE49-F238E27FC236}">
                <a16:creationId xmlns:a16="http://schemas.microsoft.com/office/drawing/2014/main" id="{8D8C7DC3-F49C-41D5-B9F2-86C7721D438C}"/>
              </a:ext>
            </a:extLst>
          </p:cNvPr>
          <p:cNvSpPr/>
          <p:nvPr/>
        </p:nvSpPr>
        <p:spPr>
          <a:xfrm>
            <a:off x="17392650" y="0"/>
            <a:ext cx="895350" cy="4152900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73730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73730"/>
                </a:lnTo>
                <a:lnTo>
                  <a:pt x="0" y="0"/>
                </a:lnTo>
                <a:close/>
              </a:path>
            </a:pathLst>
          </a:cu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33CC"/>
                </a:solidFill>
              </a:rPr>
              <a:t>       ЗАРЯЖАЙСЯ!</a:t>
            </a:r>
          </a:p>
        </p:txBody>
      </p:sp>
      <p:sp>
        <p:nvSpPr>
          <p:cNvPr id="14" name="Прямоугольник 14">
            <a:extLst>
              <a:ext uri="{FF2B5EF4-FFF2-40B4-BE49-F238E27FC236}">
                <a16:creationId xmlns:a16="http://schemas.microsoft.com/office/drawing/2014/main" id="{B858F6D2-0C49-499E-BA09-3A6253325141}"/>
              </a:ext>
            </a:extLst>
          </p:cNvPr>
          <p:cNvSpPr/>
          <p:nvPr/>
        </p:nvSpPr>
        <p:spPr>
          <a:xfrm>
            <a:off x="16533239" y="-33307"/>
            <a:ext cx="1095376" cy="3881407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БУДЬ ЗДОРОВ!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88AA572-E7C7-4522-A46C-FB98DDA05B59}"/>
              </a:ext>
            </a:extLst>
          </p:cNvPr>
          <p:cNvSpPr/>
          <p:nvPr/>
        </p:nvSpPr>
        <p:spPr>
          <a:xfrm>
            <a:off x="15843947" y="-33307"/>
            <a:ext cx="896938" cy="3467099"/>
          </a:xfrm>
          <a:custGeom>
            <a:avLst/>
            <a:gdLst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0 w 1249202"/>
              <a:gd name="connsiteY3" fmla="*/ 2747290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12879 w 1249202"/>
              <a:gd name="connsiteY3" fmla="*/ 2219256 h 2747290"/>
              <a:gd name="connsiteX4" fmla="*/ 0 w 1249202"/>
              <a:gd name="connsiteY4" fmla="*/ 0 h 2747290"/>
              <a:gd name="connsiteX0" fmla="*/ 0 w 1249202"/>
              <a:gd name="connsiteY0" fmla="*/ 0 h 2747290"/>
              <a:gd name="connsiteX1" fmla="*/ 1249202 w 1249202"/>
              <a:gd name="connsiteY1" fmla="*/ 0 h 2747290"/>
              <a:gd name="connsiteX2" fmla="*/ 1249202 w 1249202"/>
              <a:gd name="connsiteY2" fmla="*/ 2747290 h 2747290"/>
              <a:gd name="connsiteX3" fmla="*/ 30831 w 1249202"/>
              <a:gd name="connsiteY3" fmla="*/ 2404403 h 2747290"/>
              <a:gd name="connsiteX4" fmla="*/ 0 w 1249202"/>
              <a:gd name="connsiteY4" fmla="*/ 0 h 274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9202" h="2747290">
                <a:moveTo>
                  <a:pt x="0" y="0"/>
                </a:moveTo>
                <a:lnTo>
                  <a:pt x="1249202" y="0"/>
                </a:lnTo>
                <a:lnTo>
                  <a:pt x="1249202" y="2747290"/>
                </a:lnTo>
                <a:lnTo>
                  <a:pt x="30831" y="2404403"/>
                </a:lnTo>
                <a:lnTo>
                  <a:pt x="0" y="0"/>
                </a:lnTo>
                <a:close/>
              </a:path>
            </a:pathLst>
          </a:cu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white"/>
                </a:solidFill>
              </a:rPr>
              <a:t>УЛЫБАЙСЯ!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AD88B6F-7145-42F2-9B8C-1161EBF6FFAE}"/>
              </a:ext>
            </a:extLst>
          </p:cNvPr>
          <p:cNvSpPr/>
          <p:nvPr/>
        </p:nvSpPr>
        <p:spPr>
          <a:xfrm>
            <a:off x="-32616" y="8198"/>
            <a:ext cx="1231976" cy="1141383"/>
          </a:xfrm>
          <a:prstGeom prst="rect">
            <a:avLst/>
          </a:prstGeom>
          <a:solidFill>
            <a:srgbClr val="C5E6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5A2C880-87D1-4838-8BD6-08FC3D12D4A2}"/>
              </a:ext>
            </a:extLst>
          </p:cNvPr>
          <p:cNvSpPr/>
          <p:nvPr/>
        </p:nvSpPr>
        <p:spPr>
          <a:xfrm>
            <a:off x="-32633" y="1662675"/>
            <a:ext cx="1231959" cy="1141383"/>
          </a:xfrm>
          <a:prstGeom prst="rect">
            <a:avLst/>
          </a:prstGeom>
          <a:solidFill>
            <a:srgbClr val="159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AC58A54-EAE6-493D-8916-29CDCC9EAAE6}"/>
              </a:ext>
            </a:extLst>
          </p:cNvPr>
          <p:cNvSpPr/>
          <p:nvPr/>
        </p:nvSpPr>
        <p:spPr>
          <a:xfrm>
            <a:off x="-32616" y="792220"/>
            <a:ext cx="1231959" cy="1141383"/>
          </a:xfrm>
          <a:prstGeom prst="rect">
            <a:avLst/>
          </a:prstGeom>
          <a:solidFill>
            <a:srgbClr val="146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3" rIns="91405" bIns="45703" anchor="ctr"/>
          <a:lstStyle/>
          <a:p>
            <a:pPr algn="ctr" defTabSz="91390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3A64E67-8CA9-4212-81A2-851A5C6751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7" y="-27883"/>
            <a:ext cx="1415970" cy="141597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Picture 20">
            <a:extLst>
              <a:ext uri="{FF2B5EF4-FFF2-40B4-BE49-F238E27FC236}">
                <a16:creationId xmlns:a16="http://schemas.microsoft.com/office/drawing/2014/main" id="{A297C8B4-88BD-497F-95FD-85E8B4DD3B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10681" r="12230" b="13988"/>
          <a:stretch/>
        </p:blipFill>
        <p:spPr bwMode="auto">
          <a:xfrm>
            <a:off x="464143" y="1400974"/>
            <a:ext cx="1424475" cy="141597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41F3FFF4-2CD9-4B6E-B1B9-AF87D0D5FB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3"/>
          <a:stretch/>
        </p:blipFill>
        <p:spPr bwMode="auto">
          <a:xfrm>
            <a:off x="1010020" y="6586708"/>
            <a:ext cx="4620947" cy="30659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>
            <a:extLst>
              <a:ext uri="{FF2B5EF4-FFF2-40B4-BE49-F238E27FC236}">
                <a16:creationId xmlns:a16="http://schemas.microsoft.com/office/drawing/2014/main" id="{0A4B3AB0-A3C8-4B13-A90B-74BFAFEE6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404" y="6637063"/>
            <a:ext cx="3939085" cy="26855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CDD09FB-E39E-4D24-8129-A07B4AA9728D}"/>
              </a:ext>
            </a:extLst>
          </p:cNvPr>
          <p:cNvSpPr/>
          <p:nvPr/>
        </p:nvSpPr>
        <p:spPr>
          <a:xfrm>
            <a:off x="2759695" y="1417521"/>
            <a:ext cx="133026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defTabSz="91390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2800" dirty="0"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Ежемесячное обновление новостей и актуальной информации</a:t>
            </a:r>
            <a:br>
              <a:rPr lang="ru-RU" sz="2800" dirty="0"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</a:br>
            <a:r>
              <a:rPr lang="ru-RU" sz="2800" dirty="0"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 для членов первичной профсоюзной организации в уголке профсоюза,</a:t>
            </a:r>
            <a:br>
              <a:rPr lang="ru-RU" sz="2800" dirty="0"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</a:br>
            <a:r>
              <a:rPr lang="ru-RU" sz="2800" dirty="0"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в баннере «Наш профсоюз» на официальном сайте </a:t>
            </a:r>
            <a:br>
              <a:rPr lang="ru-RU" sz="2800" dirty="0"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</a:br>
            <a:r>
              <a:rPr lang="ru-RU" sz="2800" dirty="0"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детского сада </a:t>
            </a:r>
            <a:r>
              <a:rPr lang="en-US" sz="2800" dirty="0">
                <a:solidFill>
                  <a:srgbClr val="320CD6"/>
                </a:solidFill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https://detsad205.rchuv.ru/action/activity/prof/</a:t>
            </a:r>
            <a:r>
              <a:rPr lang="ru-RU" sz="2800" dirty="0">
                <a:solidFill>
                  <a:srgbClr val="320CD6"/>
                </a:solidFill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 </a:t>
            </a:r>
            <a:br>
              <a:rPr lang="ru-RU" sz="2800" dirty="0">
                <a:solidFill>
                  <a:srgbClr val="320CD6"/>
                </a:solidFill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</a:br>
            <a:r>
              <a:rPr lang="ru-RU" sz="2800" dirty="0"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в сообществе </a:t>
            </a:r>
            <a:r>
              <a:rPr lang="ru-RU" sz="2800" dirty="0" err="1"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ВКонтакте</a:t>
            </a:r>
            <a:r>
              <a:rPr lang="ru-RU" sz="2800" dirty="0"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320CD6"/>
                </a:solidFill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  <a:hlinkClick r:id="rId10"/>
              </a:rPr>
              <a:t>https://vk.com/cheb_detsad205</a:t>
            </a:r>
            <a:r>
              <a:rPr lang="ru-RU" sz="2800" dirty="0">
                <a:solidFill>
                  <a:srgbClr val="320CD6"/>
                </a:solidFill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 </a:t>
            </a:r>
          </a:p>
          <a:p>
            <a:pPr marL="571500" indent="-571500" defTabSz="91390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2800" dirty="0">
                <a:latin typeface="Georgia" panose="02040502050405020303" pitchFamily="18" charset="0"/>
                <a:ea typeface="PT Sans" panose="020B0503020203020204" pitchFamily="34" charset="-52"/>
                <a:cs typeface="Times New Roman" panose="02020603050405020304" pitchFamily="18" charset="0"/>
              </a:rPr>
              <a:t>Все мероприятия проходят строго с соблюдением охраны труда.</a:t>
            </a:r>
          </a:p>
        </p:txBody>
      </p:sp>
    </p:spTree>
    <p:extLst>
      <p:ext uri="{BB962C8B-B14F-4D97-AF65-F5344CB8AC3E}">
        <p14:creationId xmlns:p14="http://schemas.microsoft.com/office/powerpoint/2010/main" val="4173560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6772</TotalTime>
  <Words>386</Words>
  <Application>Microsoft Office PowerPoint</Application>
  <PresentationFormat>Произвольный</PresentationFormat>
  <Paragraphs>72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Times New Roman</vt:lpstr>
      <vt:lpstr>Calibri</vt:lpstr>
      <vt:lpstr>Georgia</vt:lpstr>
      <vt:lpstr>Arial</vt:lpstr>
      <vt:lpstr>Wingdings</vt:lpstr>
      <vt:lpstr>Office Theme</vt:lpstr>
      <vt:lpstr>3_Office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Вечер спортивных квизов</dc:title>
  <dc:creator>Infospec</dc:creator>
  <cp:lastModifiedBy>Metodist</cp:lastModifiedBy>
  <cp:revision>512</cp:revision>
  <cp:lastPrinted>2022-04-20T07:45:55Z</cp:lastPrinted>
  <dcterms:created xsi:type="dcterms:W3CDTF">2006-08-16T00:00:00Z</dcterms:created>
  <dcterms:modified xsi:type="dcterms:W3CDTF">2024-04-19T12:10:27Z</dcterms:modified>
</cp:coreProperties>
</file>