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311" r:id="rId3"/>
    <p:sldId id="315" r:id="rId4"/>
    <p:sldId id="264" r:id="rId5"/>
    <p:sldId id="310" r:id="rId6"/>
    <p:sldId id="300" r:id="rId7"/>
    <p:sldId id="316" r:id="rId8"/>
    <p:sldId id="312" r:id="rId9"/>
    <p:sldId id="314" r:id="rId10"/>
    <p:sldId id="318" r:id="rId11"/>
    <p:sldId id="323" r:id="rId12"/>
    <p:sldId id="322" r:id="rId13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EE5F0"/>
    <a:srgbClr val="200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82" autoAdjust="0"/>
  </p:normalViewPr>
  <p:slideViewPr>
    <p:cSldViewPr snapToGrid="0">
      <p:cViewPr varScale="1">
        <p:scale>
          <a:sx n="113" d="100"/>
          <a:sy n="113" d="100"/>
        </p:scale>
        <p:origin x="8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56461-12B7-40F1-A0AB-1F89E16F780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9718B-C7FD-4B41-96C1-8DD9342688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281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29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8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284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Рисунок 4" descr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395" t="7303"/>
          <a:stretch>
            <a:fillRect/>
          </a:stretch>
        </p:blipFill>
        <p:spPr>
          <a:xfrm>
            <a:off x="6838428" y="1053678"/>
            <a:ext cx="5369990" cy="5804324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650917" y="6433920"/>
            <a:ext cx="357118" cy="351208"/>
          </a:xfrm>
          <a:prstGeom prst="rect">
            <a:avLst/>
          </a:prstGeom>
        </p:spPr>
        <p:txBody>
          <a:bodyPr lIns="52135" tIns="52135" rIns="52135" bIns="52135" anchor="t"/>
          <a:lstStyle>
            <a:lvl1pPr defTabSz="986912">
              <a:spcBef>
                <a:spcPts val="400"/>
              </a:spcBef>
              <a:defRPr sz="17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509238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9660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149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056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71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52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52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9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45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74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31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BAE14-4723-4D80-BD57-1323AF314003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E1AF2-9587-4DAD-93E2-6ECBC1D7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33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.jpeg"/><Relationship Id="rId7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4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3.jpeg"/><Relationship Id="rId7" Type="http://schemas.openxmlformats.org/officeDocument/2006/relationships/image" Target="../media/image9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1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5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emf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31.jpeg"/><Relationship Id="rId4" Type="http://schemas.openxmlformats.org/officeDocument/2006/relationships/image" Target="../media/image27.pn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7.jpeg"/><Relationship Id="rId7" Type="http://schemas.openxmlformats.org/officeDocument/2006/relationships/image" Target="../media/image8.png"/><Relationship Id="rId12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36.png"/><Relationship Id="rId5" Type="http://schemas.openxmlformats.org/officeDocument/2006/relationships/image" Target="../media/image4.png"/><Relationship Id="rId10" Type="http://schemas.openxmlformats.org/officeDocument/2006/relationships/image" Target="../media/image35.jpeg"/><Relationship Id="rId4" Type="http://schemas.openxmlformats.org/officeDocument/2006/relationships/image" Target="../media/image3.jpe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.jpeg"/><Relationship Id="rId7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235" y="1094103"/>
            <a:ext cx="6112259" cy="582591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36878" y="252569"/>
            <a:ext cx="69029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Программа </a:t>
            </a:r>
          </a:p>
          <a:p>
            <a:pPr algn="ctr"/>
            <a:r>
              <a:rPr lang="ru-RU" sz="24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«Здоровый член Профсоюза – здоровый коллектив – здоровая область» 2020 -2024г. </a:t>
            </a:r>
          </a:p>
          <a:p>
            <a:pPr algn="ctr"/>
            <a:endParaRPr lang="ru-RU" sz="4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03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83058" y="481399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0EA7C6-B052-45BA-8245-D5C82060E8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0219" y="183177"/>
            <a:ext cx="2172390" cy="122355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1F7F7B-0ED0-479F-810B-8DEDE63C38CD}"/>
              </a:ext>
            </a:extLst>
          </p:cNvPr>
          <p:cNvSpPr/>
          <p:nvPr/>
        </p:nvSpPr>
        <p:spPr>
          <a:xfrm>
            <a:off x="8115901" y="480884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52 051 человек, из них: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32 393 -работающих,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17 615 – студентов,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2 043 – неработающих пенсионеров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Охват профсоюзным членством -78,5%</a:t>
            </a:r>
          </a:p>
        </p:txBody>
      </p:sp>
    </p:spTree>
    <p:extLst>
      <p:ext uri="{BB962C8B-B14F-4D97-AF65-F5344CB8AC3E}">
        <p14:creationId xmlns:p14="http://schemas.microsoft.com/office/powerpoint/2010/main" val="275873746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521" y="320911"/>
            <a:ext cx="3823165" cy="128073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800547" y="1330000"/>
            <a:ext cx="9178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Профсоюзный проект «Жаркие. Зимние. Твои: 10 лет зимней Олимпиаде в Сочи» 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1BFF98-658E-4DB3-96C1-0028262A2E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936" y="1973883"/>
            <a:ext cx="2701006" cy="355656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D7F92AE-3D93-4151-9D29-2F6DF45A9F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7897" y="1881560"/>
            <a:ext cx="6207372" cy="465552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1977900-1557-4AD7-B912-E9F5B522929F}"/>
              </a:ext>
            </a:extLst>
          </p:cNvPr>
          <p:cNvSpPr/>
          <p:nvPr/>
        </p:nvSpPr>
        <p:spPr>
          <a:xfrm>
            <a:off x="2866981" y="5528000"/>
            <a:ext cx="3134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#</a:t>
            </a:r>
            <a:r>
              <a:rPr lang="ru-RU" dirty="0" err="1">
                <a:solidFill>
                  <a:srgbClr val="0070C0"/>
                </a:solidFill>
              </a:rPr>
              <a:t>ЗимниеЖаркиеМои</a:t>
            </a:r>
            <a:r>
              <a:rPr lang="ru-RU" dirty="0">
                <a:solidFill>
                  <a:srgbClr val="0070C0"/>
                </a:solidFill>
              </a:rPr>
              <a:t> #10летОлимпиадаСочи #РЕГИОНЫ_НА_СПОРТЕ #</a:t>
            </a:r>
            <a:r>
              <a:rPr lang="ru-RU" dirty="0" err="1">
                <a:solidFill>
                  <a:srgbClr val="0070C0"/>
                </a:solidFill>
              </a:rPr>
              <a:t>ОлимпиадаСочиПрофсоюз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947234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521" y="320911"/>
            <a:ext cx="3823165" cy="128073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800547" y="1330000"/>
            <a:ext cx="9178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45" normalizeH="0" baseline="0" noProof="0" dirty="0">
                <a:ln>
                  <a:noFill/>
                </a:ln>
                <a:solidFill>
                  <a:srgbClr val="031B8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В рамках программы территориальные организации реализуют свои проекты.   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1977900-1557-4AD7-B912-E9F5B522929F}"/>
              </a:ext>
            </a:extLst>
          </p:cNvPr>
          <p:cNvSpPr/>
          <p:nvPr/>
        </p:nvSpPr>
        <p:spPr>
          <a:xfrm>
            <a:off x="2969521" y="1897286"/>
            <a:ext cx="473710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Проекты территориальных районной организаций Общероссийского Профсоюза образования: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Тракторозаводского района г. Волгограда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 год -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"Спортивные состязания - альтернатива профессиональному выгоранию!" - победитель конкурса гранта Фонда Президентских грантов  -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499 049 руб.;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 год –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«Национальный туризм с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ПРОФсоюзом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альтернатива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ПРОФвыгоранию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!»;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2023 -2024 год -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«Преображение».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Центрального района г.Волгограда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 год  -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«30 ПП» - 30 дневный марафон полезных привычек (награда газеты «Солидарность» в конкурсе «Профсоюзный Авангард» в номинации «Акция»;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 – 2024 год –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«Семейное чаепитие - здоровое решение </a:t>
            </a:r>
            <a:r>
              <a:rPr kumimoji="0" lang="ru-RU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педагога.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</a:p>
        </p:txBody>
      </p:sp>
      <p:pic>
        <p:nvPicPr>
          <p:cNvPr id="21" name="Объект 20">
            <a:extLst>
              <a:ext uri="{FF2B5EF4-FFF2-40B4-BE49-F238E27FC236}">
                <a16:creationId xmlns:a16="http://schemas.microsoft.com/office/drawing/2014/main" id="{8325557E-41AF-48A4-AF2C-D98C2132EE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225" y="2122887"/>
            <a:ext cx="3722688" cy="3898102"/>
          </a:xfrm>
        </p:spPr>
      </p:pic>
    </p:spTree>
    <p:extLst>
      <p:ext uri="{BB962C8B-B14F-4D97-AF65-F5344CB8AC3E}">
        <p14:creationId xmlns:p14="http://schemas.microsoft.com/office/powerpoint/2010/main" val="133715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521" y="320911"/>
            <a:ext cx="3823165" cy="128073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800547" y="1330000"/>
            <a:ext cx="9178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45" normalizeH="0" baseline="0" noProof="0" dirty="0">
                <a:ln>
                  <a:noFill/>
                </a:ln>
                <a:solidFill>
                  <a:srgbClr val="031B8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1977900-1557-4AD7-B912-E9F5B522929F}"/>
              </a:ext>
            </a:extLst>
          </p:cNvPr>
          <p:cNvSpPr/>
          <p:nvPr/>
        </p:nvSpPr>
        <p:spPr>
          <a:xfrm>
            <a:off x="3239589" y="1601642"/>
            <a:ext cx="77157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Особенности реализации программы «Здоровый член Профсоюза – здоровый коллектив – здоровая область»: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проектность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массовость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системность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привлечение дополнительных средств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07896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894" y="121748"/>
            <a:ext cx="3910149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722900" y="1282422"/>
            <a:ext cx="4258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Областной туристский слёт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Спартакиады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RU" sz="12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825ABA7-9737-4943-B218-4637B534DE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726" y="1462908"/>
            <a:ext cx="5247364" cy="524736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61007A1-75F0-40C1-85E8-65F30C51ED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5655" y="3056708"/>
            <a:ext cx="3635769" cy="363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9217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229" y="121748"/>
            <a:ext cx="3910149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304166-DCD5-45AF-A31B-295CDB4DB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7770" y="2375860"/>
            <a:ext cx="5641576" cy="423118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C15911E-F933-44D1-B9A9-922C0B9B51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452" y="1374867"/>
            <a:ext cx="3660023" cy="488003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0140DB3-C435-4158-9608-13CB58B6629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3581" y="3682682"/>
            <a:ext cx="4019443" cy="3014582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C5690078-600C-43E8-8095-6D5E0F2A37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378" y="967310"/>
            <a:ext cx="4769830" cy="25211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6" y="22182"/>
            <a:ext cx="1968083" cy="9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5832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5050" y="183177"/>
            <a:ext cx="3910149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6CDC6F-1F23-4A69-9E8F-44F72704BD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466" y="1280161"/>
            <a:ext cx="9214573" cy="497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4440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868133" y="733310"/>
            <a:ext cx="4032423" cy="4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32225" y="69850"/>
            <a:ext cx="7507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45" normalizeH="0" baseline="0" noProof="0" dirty="0">
                <a:ln>
                  <a:noFill/>
                </a:ln>
                <a:solidFill>
                  <a:srgbClr val="031B8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СОЦИАЛЬНЫЕ ПРЕФЕРЕНЦИИ ЧЛЕНАМ ПРОФСОЮЗА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165" y="6174439"/>
            <a:ext cx="529827" cy="5370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17" y="6167793"/>
            <a:ext cx="532159" cy="5198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787" y="6167793"/>
            <a:ext cx="507692" cy="5198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226" y="6174439"/>
            <a:ext cx="560903" cy="537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1689" y="6167793"/>
            <a:ext cx="508267" cy="5099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17E696-0742-4382-B640-A66A01CA00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225" y="1062232"/>
            <a:ext cx="8721128" cy="45335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2974" y="1200641"/>
            <a:ext cx="1305425" cy="16018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7265" y="2911365"/>
            <a:ext cx="857591" cy="8640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94129" y="5000459"/>
            <a:ext cx="2328704" cy="1325394"/>
          </a:xfrm>
          <a:prstGeom prst="rect">
            <a:avLst/>
          </a:prstGeom>
        </p:spPr>
      </p:pic>
      <p:sp>
        <p:nvSpPr>
          <p:cNvPr id="4" name="AutoShape 2" descr="https://mail.yandex.ru/message_part/2023-06-05-14-25-47.png?_uid=37306105&amp;name=2023-06-05-14-25-47.png&amp;hid=1.2&amp;ids=182958734862026847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webattach.mail.yandex.net/message_part_real/2023-06-05-14-25-47.png?exif_rotate=y&amp;no_disposition=y&amp;name=2023-06-05-14-25-47.png&amp;sid=YWVzX3NpZDp7ImFlc0tleUlkIjoiMTc4IiwiaG1hY0tleUlkIjoiMTc4IiwiaXZCYXNlNjQiOiJjTG1kM2ZoeEdVeUppUGpTMmpFOFZ3PT0iLCJzaWRCYXNlNjQiOiJNRXQxbVFSeFNWVzdBZmNPdklSTVpKblJMSElscjhHWWFYWllmRTFSVGdTbXBVR3ZVaXd4OTRHWE1TUzRCZDQrUktGTXJySU0va0lzeWVPdXU2VlNyT2F6UXExR0dQNG92OGZ2cDV5NDFyMUxCTjRGMEozdnBOWmV2cXE0WjFnaCIsImhtYWNCYXNlNjQiOiJCUGppSmhaQUhJd0FrTDRycVVOYXJlYUxzK1ZJQVJ4d3pWVFhvR01oc01jPSJ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8333" y="5412828"/>
            <a:ext cx="2087514" cy="136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ebattach.mail.yandex.net/message_part_real/2023-06-05-14-30-11.png?exif_rotate=y&amp;no_disposition=y&amp;name=2023-06-05-14-30-11.png&amp;sid=YWVzX3NpZDp7ImFlc0tleUlkIjoiMTc4IiwiaG1hY0tleUlkIjoiMTc4IiwiaXZCYXNlNjQiOiJSRnVmU3NRN0J1SkpUT3dXZVZsWmlBPT0iLCJzaWRCYXNlNjQiOiJrNHcyUjNJM0R3eFU2T2doT1NkbHI5M0wvU2dQS0xLb2FLYVE3R3Y4NTNrVkJpY1kzL3llUVBNOExxYytzV2VTRUlvSUE2UnoxRkVncWM1Z25YRUVoREVWRStkQ3VlNUdQbGNxeVNHTnFpdE1nWkNYUE5kcXJRYmxYTktJNTdzRCIsImhtYWNCYXNlNjQiOiJnanZHUjJFV01LNzhJOEFxWHFRR2dLQ01GUE45KzlKa3FQNDJwRHpIQnNBPSJ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742" y="2795474"/>
            <a:ext cx="2172247" cy="13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503575D-72D0-49D9-9BAB-3DCF923F27B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601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460709-3F9D-4C4A-8666-B30E7063D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120" y="1853793"/>
            <a:ext cx="5293851" cy="3179834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868133" y="733310"/>
            <a:ext cx="4032423" cy="4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23" y="364393"/>
            <a:ext cx="2587637" cy="57900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60778" y="396735"/>
            <a:ext cx="66648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ПРОЕКТ ДЛЯ ППО СПО «КОМАНДЫ </a:t>
            </a:r>
            <a:b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СПОРТЕ – КОМАНДЫ В ЖИЗНИ»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                         Сумма гранта – 574 336 руб.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9814" y="90197"/>
            <a:ext cx="1560954" cy="6431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09426" y="1426717"/>
            <a:ext cx="8953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21-22 апреля 2022г - Спартакиада - 120 участников,15 команд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11"/>
          <a:stretch/>
        </p:blipFill>
        <p:spPr>
          <a:xfrm>
            <a:off x="6280678" y="4222977"/>
            <a:ext cx="5484834" cy="23312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3376" y="4542207"/>
            <a:ext cx="3395297" cy="20735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2574" y="1829642"/>
            <a:ext cx="3548504" cy="252777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683B39-1654-426F-8E54-3B5593E7848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3851" y="1"/>
            <a:ext cx="1816715" cy="169417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B64348-4915-47B1-8968-3AE864B80D98}"/>
              </a:ext>
            </a:extLst>
          </p:cNvPr>
          <p:cNvSpPr/>
          <p:nvPr/>
        </p:nvSpPr>
        <p:spPr>
          <a:xfrm>
            <a:off x="5657418" y="324433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574336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2B60B1-D546-4AE1-9CF1-A1AEBD8B31C2}"/>
              </a:ext>
            </a:extLst>
          </p:cNvPr>
          <p:cNvSpPr/>
          <p:nvPr/>
        </p:nvSpPr>
        <p:spPr>
          <a:xfrm>
            <a:off x="5652609" y="3244334"/>
            <a:ext cx="886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574336</a:t>
            </a:r>
          </a:p>
        </p:txBody>
      </p:sp>
    </p:spTree>
    <p:extLst>
      <p:ext uri="{BB962C8B-B14F-4D97-AF65-F5344CB8AC3E}">
        <p14:creationId xmlns:p14="http://schemas.microsoft.com/office/powerpoint/2010/main" val="27841401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A1E45C-B22B-4E76-B2C6-E28078DBE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4431" y="3462945"/>
            <a:ext cx="4911773" cy="32745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7070" y="115607"/>
            <a:ext cx="3910149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722900" y="1282422"/>
            <a:ext cx="4258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RU" sz="12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1CFD3-3C0D-4459-81DA-027EE1AFFD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201" y="1123402"/>
            <a:ext cx="3598513" cy="25799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A77567-6D0F-488C-A098-1E1D2C6B89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37924" y="1686369"/>
            <a:ext cx="1923595" cy="266166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6DAE89-E27B-4561-848E-370D3E28E6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951" y="1368341"/>
            <a:ext cx="3563549" cy="26014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866769-B540-4CE8-AFDE-B29E588AFC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020" y="3663696"/>
            <a:ext cx="4155386" cy="3130968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9186B3A-F417-495B-A447-740F4EA18EBC}"/>
              </a:ext>
            </a:extLst>
          </p:cNvPr>
          <p:cNvSpPr/>
          <p:nvPr/>
        </p:nvSpPr>
        <p:spPr>
          <a:xfrm>
            <a:off x="8127002" y="4214733"/>
            <a:ext cx="2734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 команд –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 проектов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7B12405-5C7D-4F41-AB12-6D1D0DBD166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1601" y="126816"/>
            <a:ext cx="1129104" cy="105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9091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5050" y="183177"/>
            <a:ext cx="3910149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3370217" y="1330001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Всероссийский конкурс «Здоровые решения» </a:t>
            </a:r>
            <a:b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ru-RU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69E8ADB-7BB5-46E3-AE50-5FC9BEC52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2171"/>
              </p:ext>
            </p:extLst>
          </p:nvPr>
        </p:nvGraphicFramePr>
        <p:xfrm>
          <a:off x="2960914" y="1724725"/>
          <a:ext cx="9091694" cy="4702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106">
                  <a:extLst>
                    <a:ext uri="{9D8B030D-6E8A-4147-A177-3AD203B41FA5}">
                      <a16:colId xmlns:a16="http://schemas.microsoft.com/office/drawing/2014/main" val="3446864837"/>
                    </a:ext>
                  </a:extLst>
                </a:gridCol>
                <a:gridCol w="1000786">
                  <a:extLst>
                    <a:ext uri="{9D8B030D-6E8A-4147-A177-3AD203B41FA5}">
                      <a16:colId xmlns:a16="http://schemas.microsoft.com/office/drawing/2014/main" val="769290351"/>
                    </a:ext>
                  </a:extLst>
                </a:gridCol>
                <a:gridCol w="1062445">
                  <a:extLst>
                    <a:ext uri="{9D8B030D-6E8A-4147-A177-3AD203B41FA5}">
                      <a16:colId xmlns:a16="http://schemas.microsoft.com/office/drawing/2014/main" val="1313553724"/>
                    </a:ext>
                  </a:extLst>
                </a:gridCol>
                <a:gridCol w="5904357">
                  <a:extLst>
                    <a:ext uri="{9D8B030D-6E8A-4147-A177-3AD203B41FA5}">
                      <a16:colId xmlns:a16="http://schemas.microsoft.com/office/drawing/2014/main" val="1695371337"/>
                    </a:ext>
                  </a:extLst>
                </a:gridCol>
              </a:tblGrid>
              <a:tr h="465847">
                <a:tc>
                  <a:txBody>
                    <a:bodyPr/>
                    <a:lstStyle/>
                    <a:p>
                      <a:r>
                        <a:rPr lang="ru-RU" sz="1200" dirty="0"/>
                        <a:t>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участников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победителей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Победители в различных номинациях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546935"/>
                  </a:ext>
                </a:extLst>
              </a:tr>
              <a:tr h="552628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FF000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место - Волгоградская областная организация Общероссийского Профсоюза образования;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место - ППО МДОУ «Детский сад 310 Ворошиловского района Волгограда»;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988467"/>
                  </a:ext>
                </a:extLst>
              </a:tr>
              <a:tr h="593978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FF000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 место – 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ППО обучающихся Волгоградский государственный социально-педагогического университета;</a:t>
                      </a:r>
                    </a:p>
                    <a:p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место - Территориальная городская организация  </a:t>
                      </a:r>
                      <a:r>
                        <a:rPr lang="ru-RU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г.Камышина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479428"/>
                  </a:ext>
                </a:extLst>
              </a:tr>
              <a:tr h="131024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FF000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 место -  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ППО МДОУ «Детский сад № 253 Краснооктябрьского района Волгограда»;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место - ППО обучающихся Волгоградского государственного социально-педагогического университета;</a:t>
                      </a:r>
                    </a:p>
                    <a:p>
                      <a:r>
                        <a:rPr lang="ru-RU" sz="1200" dirty="0"/>
                        <a:t>2 место -   ППО Михайловского профессионально-педагогического колледжа имени </a:t>
                      </a:r>
                      <a:br>
                        <a:rPr lang="ru-RU" sz="1200" dirty="0"/>
                      </a:br>
                      <a:r>
                        <a:rPr lang="ru-RU" sz="1200" dirty="0"/>
                        <a:t>В.В. </a:t>
                      </a:r>
                      <a:r>
                        <a:rPr lang="ru-RU" sz="1200" dirty="0" err="1"/>
                        <a:t>Арнаутова</a:t>
                      </a:r>
                      <a:r>
                        <a:rPr lang="ru-RU" sz="1200" dirty="0"/>
                        <a:t>;</a:t>
                      </a:r>
                    </a:p>
                    <a:p>
                      <a:r>
                        <a:rPr lang="ru-RU" sz="1200" dirty="0"/>
                        <a:t>3 место – ППО МОУ "Средняя школа № 26 Тракторозаводского района Волгограда"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914352"/>
                  </a:ext>
                </a:extLst>
              </a:tr>
              <a:tr h="80293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FF0000"/>
                          </a:solidFill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1 место – 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ППО обучающихся Волгоградский государственный социально-педагогический университета;</a:t>
                      </a:r>
                    </a:p>
                    <a:p>
                      <a:r>
                        <a:rPr lang="ru-RU" sz="1200" dirty="0"/>
                        <a:t>2 место -  ППО МОУ "Гимназия №10 Кировского района Волгограда" </a:t>
                      </a:r>
                    </a:p>
                    <a:p>
                      <a:r>
                        <a:rPr lang="ru-RU" sz="1200" dirty="0"/>
                        <a:t>2 место -  ППО МОУ "Средняя школа №18 Тракторозаводского района Волгограда"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274746"/>
                  </a:ext>
                </a:extLst>
              </a:tr>
              <a:tr h="397336">
                <a:tc>
                  <a:txBody>
                    <a:bodyPr/>
                    <a:lstStyle/>
                    <a:p>
                      <a:r>
                        <a:rPr lang="ru-RU" sz="1200" dirty="0"/>
                        <a:t>Итого: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 место – 4; </a:t>
                      </a:r>
                    </a:p>
                    <a:p>
                      <a:r>
                        <a:rPr lang="ru-RU" sz="1200" dirty="0"/>
                        <a:t>2 место -5; </a:t>
                      </a:r>
                    </a:p>
                    <a:p>
                      <a:r>
                        <a:rPr lang="ru-RU" sz="1200" dirty="0"/>
                        <a:t>3 место -2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343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96629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B11B57-14BF-4AA6-8CE4-8B3EBBE65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521" y="320910"/>
            <a:ext cx="3985016" cy="133494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9391" y="183177"/>
            <a:ext cx="41841" cy="6571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87178" y="6755027"/>
            <a:ext cx="1162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10" y="296674"/>
            <a:ext cx="2587637" cy="5790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175" y="5529566"/>
            <a:ext cx="757569" cy="72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48" y="6254898"/>
            <a:ext cx="2257425" cy="419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991473-77EC-49DE-A907-FF8234DA8B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525" y="183177"/>
            <a:ext cx="1968083" cy="9402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A52BFD-99B4-42A6-AA9C-6E5F8AF11B69}"/>
              </a:ext>
            </a:extLst>
          </p:cNvPr>
          <p:cNvSpPr/>
          <p:nvPr/>
        </p:nvSpPr>
        <p:spPr>
          <a:xfrm>
            <a:off x="2800547" y="1330000"/>
            <a:ext cx="57948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Всероссийский  чемпионат 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программы повышения 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ежедневной двигательной </a:t>
            </a:r>
          </a:p>
          <a:p>
            <a:r>
              <a:rPr lang="ru-RU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активности «Человек идущий»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30EA6DC-4C7B-4760-AF85-34380EBCA07C}"/>
              </a:ext>
            </a:extLst>
          </p:cNvPr>
          <p:cNvSpPr/>
          <p:nvPr/>
        </p:nvSpPr>
        <p:spPr>
          <a:xfrm>
            <a:off x="2800547" y="2952206"/>
            <a:ext cx="88764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Больше всего профсоюзных команд в 2023 году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представили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следующие регионы: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Волгоградская область — 33,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Ханты-Мансийский АО — Югра — 19,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Краснодарский край — 11.</a:t>
            </a:r>
          </a:p>
          <a:p>
            <a:endParaRPr lang="ru-RU" sz="10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Количество команд от региональной организации: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2021 г. – 45;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2022г.  - 46;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2023 г. – 33.</a:t>
            </a:r>
          </a:p>
          <a:p>
            <a:endParaRPr lang="ru-RU" sz="10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Организаторами Чемпионата составлен был рейтинг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лучших региональных команд России, куда попали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 команды Общероссийского Профсоюза образования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из которых из Волгоградской области: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 “Темп34_П&amp;O” из г. Жирновска;</a:t>
            </a:r>
          </a:p>
          <a:p>
            <a:pPr marL="171450" indent="-171450">
              <a:buFontTx/>
              <a:buChar char="-"/>
            </a:pPr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</a:t>
            </a:r>
            <a:r>
              <a:rPr lang="ru-RU" sz="1000" b="1" i="1" spc="45" dirty="0" err="1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Дубовский</a:t>
            </a:r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педагогический колледж 34_П&amp;O </a:t>
            </a:r>
            <a:b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</a:t>
            </a:r>
            <a:r>
              <a:rPr lang="ru-RU" sz="1000" b="1" i="1" spc="45" dirty="0" err="1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Дубовский</a:t>
            </a:r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рубеж” из г. Дубовка.</a:t>
            </a:r>
          </a:p>
          <a:p>
            <a:pPr marL="171450" indent="-171450">
              <a:buFontTx/>
              <a:buChar char="-"/>
            </a:pPr>
            <a:endParaRPr lang="ru-RU" sz="10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Единственной профсоюзной командой  в номинации </a:t>
            </a: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«Пенсионеры» - наш Совет ветеранов </a:t>
            </a:r>
            <a:r>
              <a:rPr lang="ru-RU" sz="1000" b="1" i="1" spc="45" dirty="0" err="1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педтруда</a:t>
            </a:r>
            <a:endParaRPr lang="ru-RU" sz="10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1000" b="1" i="1" spc="45" dirty="0">
              <a:solidFill>
                <a:srgbClr val="031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000" b="1" i="1" spc="45" dirty="0">
                <a:solidFill>
                  <a:srgbClr val="031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8075E9-8FCA-48B8-8D44-D57F3707F4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237" y="1014542"/>
            <a:ext cx="4604103" cy="24545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CD5AB4D-5952-4075-B5F9-3A1DCE7521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237" y="3509120"/>
            <a:ext cx="4604103" cy="316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1247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4615</TotalTime>
  <Words>579</Words>
  <Application>Microsoft Office PowerPoint</Application>
  <PresentationFormat>Широкоэкранный</PresentationFormat>
  <Paragraphs>103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Unit</dc:creator>
  <cp:lastModifiedBy>DNS</cp:lastModifiedBy>
  <cp:revision>205</cp:revision>
  <cp:lastPrinted>2024-02-19T17:49:38Z</cp:lastPrinted>
  <dcterms:created xsi:type="dcterms:W3CDTF">2022-08-22T07:02:24Z</dcterms:created>
  <dcterms:modified xsi:type="dcterms:W3CDTF">2024-04-17T12:13:04Z</dcterms:modified>
</cp:coreProperties>
</file>